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440000" cx="7560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guide id="3" pos="449">
          <p15:clr>
            <a:srgbClr val="9AA0A6"/>
          </p15:clr>
        </p15:guide>
      </p15:sldGuideLst>
    </p:ext>
    <p:ext uri="GoogleSlidesCustomDataVersion2">
      <go:slidesCustomData xmlns:go="http://customooxmlschemas.google.com/" r:id="rId19" roundtripDataSignature="AMtx7mhI6CNqTch604QcZt9N2TD2iVY5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4DAE8F-67EE-465E-AA92-CB7B90490C1E}">
  <a:tblStyle styleId="{524DAE8F-67EE-465E-AA92-CB7B90490C1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 pos="449"/>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1d7e1c14e_0_4: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361d7e1c14e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816d90ef2_1_0: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0816d90ef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14"/>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14"/>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14"/>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3"/>
          <p:cNvSpPr txBox="1"/>
          <p:nvPr>
            <p:ph hasCustomPrompt="1" type="title"/>
          </p:nvPr>
        </p:nvSpPr>
        <p:spPr>
          <a:xfrm>
            <a:off x="257705" y="2245153"/>
            <a:ext cx="7044600" cy="3985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p:nvPr>
            <p:ph idx="1" type="body"/>
          </p:nvPr>
        </p:nvSpPr>
        <p:spPr>
          <a:xfrm>
            <a:off x="257705" y="6398217"/>
            <a:ext cx="7044600" cy="2640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3"/>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4"/>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5"/>
          <p:cNvSpPr txBox="1"/>
          <p:nvPr>
            <p:ph type="ctrTitle"/>
          </p:nvPr>
        </p:nvSpPr>
        <p:spPr>
          <a:xfrm>
            <a:off x="257712" y="1511298"/>
            <a:ext cx="7044600" cy="416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15"/>
          <p:cNvSpPr txBox="1"/>
          <p:nvPr>
            <p:ph idx="1" type="subTitle"/>
          </p:nvPr>
        </p:nvSpPr>
        <p:spPr>
          <a:xfrm>
            <a:off x="257705" y="5752555"/>
            <a:ext cx="7044600" cy="160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15"/>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6"/>
          <p:cNvSpPr txBox="1"/>
          <p:nvPr>
            <p:ph type="title"/>
          </p:nvPr>
        </p:nvSpPr>
        <p:spPr>
          <a:xfrm>
            <a:off x="257705" y="4365680"/>
            <a:ext cx="7044600" cy="1708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6"/>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7"/>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7"/>
          <p:cNvSpPr txBox="1"/>
          <p:nvPr>
            <p:ph idx="1" type="body"/>
          </p:nvPr>
        </p:nvSpPr>
        <p:spPr>
          <a:xfrm>
            <a:off x="257705" y="2339232"/>
            <a:ext cx="3306900" cy="69345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7"/>
          <p:cNvSpPr txBox="1"/>
          <p:nvPr>
            <p:ph idx="2" type="body"/>
          </p:nvPr>
        </p:nvSpPr>
        <p:spPr>
          <a:xfrm>
            <a:off x="3995291" y="2339232"/>
            <a:ext cx="3306900" cy="69345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7"/>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8"/>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9"/>
          <p:cNvSpPr txBox="1"/>
          <p:nvPr>
            <p:ph type="title"/>
          </p:nvPr>
        </p:nvSpPr>
        <p:spPr>
          <a:xfrm>
            <a:off x="257705" y="1127727"/>
            <a:ext cx="2321700" cy="1533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9"/>
          <p:cNvSpPr txBox="1"/>
          <p:nvPr>
            <p:ph idx="1" type="body"/>
          </p:nvPr>
        </p:nvSpPr>
        <p:spPr>
          <a:xfrm>
            <a:off x="257705" y="2820535"/>
            <a:ext cx="2321700" cy="6453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0"/>
          <p:cNvSpPr txBox="1"/>
          <p:nvPr>
            <p:ph type="title"/>
          </p:nvPr>
        </p:nvSpPr>
        <p:spPr>
          <a:xfrm>
            <a:off x="405325" y="913690"/>
            <a:ext cx="5264700" cy="830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0"/>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1"/>
          <p:cNvSpPr/>
          <p:nvPr/>
        </p:nvSpPr>
        <p:spPr>
          <a:xfrm>
            <a:off x="3780000" y="-254"/>
            <a:ext cx="3780000" cy="10440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1"/>
          <p:cNvSpPr txBox="1"/>
          <p:nvPr>
            <p:ph type="title"/>
          </p:nvPr>
        </p:nvSpPr>
        <p:spPr>
          <a:xfrm>
            <a:off x="219508" y="2503032"/>
            <a:ext cx="3344400" cy="3008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1"/>
          <p:cNvSpPr txBox="1"/>
          <p:nvPr>
            <p:ph idx="1" type="subTitle"/>
          </p:nvPr>
        </p:nvSpPr>
        <p:spPr>
          <a:xfrm>
            <a:off x="219508" y="5689531"/>
            <a:ext cx="3344400" cy="25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1"/>
          <p:cNvSpPr txBox="1"/>
          <p:nvPr>
            <p:ph idx="2" type="body"/>
          </p:nvPr>
        </p:nvSpPr>
        <p:spPr>
          <a:xfrm>
            <a:off x="4083839" y="1469689"/>
            <a:ext cx="3172200" cy="75000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2"/>
          <p:cNvSpPr txBox="1"/>
          <p:nvPr>
            <p:ph idx="1" type="body"/>
          </p:nvPr>
        </p:nvSpPr>
        <p:spPr>
          <a:xfrm>
            <a:off x="257705" y="8586994"/>
            <a:ext cx="4959600" cy="1228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l"/>
              <a:t>‹#›</a:t>
            </a:fld>
            <a:endParaRPr/>
          </a:p>
        </p:txBody>
      </p:sp>
      <p:pic>
        <p:nvPicPr>
          <p:cNvPr id="55" name="Google Shape;55;p1" title="adjusted_product_catalog.png"/>
          <p:cNvPicPr preferRelativeResize="0"/>
          <p:nvPr/>
        </p:nvPicPr>
        <p:blipFill rotWithShape="1">
          <a:blip r:embed="rId3">
            <a:alphaModFix/>
          </a:blip>
          <a:srcRect b="0" l="0" r="0" t="0"/>
          <a:stretch/>
        </p:blipFill>
        <p:spPr>
          <a:xfrm>
            <a:off x="0" y="0"/>
            <a:ext cx="7559999" cy="10439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nvSpPr>
        <p:spPr>
          <a:xfrm>
            <a:off x="637325" y="1029025"/>
            <a:ext cx="6276300" cy="836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l" sz="1100" u="none" cap="none" strike="noStrike">
                <a:solidFill>
                  <a:schemeClr val="dk1"/>
                </a:solidFill>
                <a:latin typeface="Roboto"/>
                <a:ea typeface="Roboto"/>
                <a:cs typeface="Roboto"/>
                <a:sym typeface="Roboto"/>
              </a:rPr>
              <a:t>Αξιότιμε Κύριε/Κυρία</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l" sz="1100" u="none" cap="none" strike="noStrike">
                <a:solidFill>
                  <a:schemeClr val="dk1"/>
                </a:solidFill>
                <a:latin typeface="Roboto"/>
                <a:ea typeface="Roboto"/>
                <a:cs typeface="Roboto"/>
                <a:sym typeface="Roboto"/>
              </a:rPr>
              <a:t>Η ομάδα της Digital Flakes σας καλωσορίζει στον κόσμο του e commerce και του digital marketing. Έχοντας διανύσει ο καθένας τη δική του πορεία στον χώρο του διαδικτύου, όλα τα στελέχη μας αποτελούν τους ανθρώπους που στέκονται δίπλα σε κάθε επιχείρηση, αναλαμβάνοντας με γνώση και υπευθυνότητα να εξασφαλίσουν την επιτυχία σας στο διαδίκτυο και τις ηλεκτρονικές πωλήσεις.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l" sz="1100" u="none" cap="none" strike="noStrike">
                <a:solidFill>
                  <a:schemeClr val="dk1"/>
                </a:solidFill>
                <a:latin typeface="Roboto"/>
                <a:ea typeface="Roboto"/>
                <a:cs typeface="Roboto"/>
                <a:sym typeface="Roboto"/>
              </a:rPr>
              <a:t>Μέσα από μια σειρά από ολοκληρωμένα projects και συνεργασίες, η ομάδα μας έχει αποκτήσει εξειδικευμένη πείρα και τεχνογνωσία στην υλοποίηση και ανάπτυξη εφαρμογών διαδικτύου, καλύπτοντας τις ανάγκες μιας σύγχρονης επιχείρησης που έχει υψηλούς στόχους από την online παρουσίας της.</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l" sz="1100" u="none" cap="none" strike="noStrike">
                <a:solidFill>
                  <a:schemeClr val="dk1"/>
                </a:solidFill>
                <a:latin typeface="Roboto"/>
                <a:ea typeface="Roboto"/>
                <a:cs typeface="Roboto"/>
                <a:sym typeface="Roboto"/>
              </a:rPr>
              <a:t>Στόχος μας είναι να προσφέρουμε μια ισχυρή online παρουσία στην επιχείρησή σας, αναπτύσσοντας σύγχρονες εφαρμογές που προωθούν με ταχύτητα και αμεσότητα τις υπηρεσίες ή τα προϊόντα σας στο κοινό.</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l" sz="1100" u="none" cap="none" strike="noStrike">
                <a:solidFill>
                  <a:schemeClr val="dk1"/>
                </a:solidFill>
                <a:latin typeface="Roboto"/>
                <a:ea typeface="Roboto"/>
                <a:cs typeface="Roboto"/>
                <a:sym typeface="Roboto"/>
              </a:rPr>
              <a:t>Με εκτίμηση,</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l" sz="1100" u="none" cap="none" strike="noStrike">
                <a:solidFill>
                  <a:schemeClr val="dk1"/>
                </a:solidFill>
                <a:latin typeface="Roboto"/>
                <a:ea typeface="Roboto"/>
                <a:cs typeface="Roboto"/>
                <a:sym typeface="Roboto"/>
              </a:rPr>
              <a:t>H ομάδα της Digital Flakes</a:t>
            </a:r>
            <a:endParaRPr b="0" i="0" sz="1100" u="none" cap="none" strike="noStrike">
              <a:solidFill>
                <a:schemeClr val="dk1"/>
              </a:solidFill>
              <a:latin typeface="Roboto"/>
              <a:ea typeface="Roboto"/>
              <a:cs typeface="Roboto"/>
              <a:sym typeface="Roboto"/>
            </a:endParaRPr>
          </a:p>
        </p:txBody>
      </p:sp>
      <p:cxnSp>
        <p:nvCxnSpPr>
          <p:cNvPr id="61" name="Google Shape;61;p2"/>
          <p:cNvCxnSpPr/>
          <p:nvPr/>
        </p:nvCxnSpPr>
        <p:spPr>
          <a:xfrm>
            <a:off x="678125" y="1491332"/>
            <a:ext cx="6087300" cy="0"/>
          </a:xfrm>
          <a:prstGeom prst="straightConnector1">
            <a:avLst/>
          </a:prstGeom>
          <a:noFill/>
          <a:ln cap="flat" cmpd="sng" w="9525">
            <a:solidFill>
              <a:srgbClr val="095890"/>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nvSpPr>
        <p:spPr>
          <a:xfrm>
            <a:off x="614875" y="928158"/>
            <a:ext cx="6095700" cy="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l" sz="2400" u="none" cap="none" strike="noStrike">
                <a:solidFill>
                  <a:srgbClr val="095890"/>
                </a:solidFill>
                <a:latin typeface="Roboto"/>
                <a:ea typeface="Roboto"/>
                <a:cs typeface="Roboto"/>
                <a:sym typeface="Roboto"/>
              </a:rPr>
              <a:t>ΠΕΡΙΕΧΟΜΕΝΑ</a:t>
            </a:r>
            <a:endParaRPr b="0" i="0" sz="1400" u="none" cap="none" strike="noStrike">
              <a:solidFill>
                <a:srgbClr val="095890"/>
              </a:solidFill>
              <a:latin typeface="Arial"/>
              <a:ea typeface="Arial"/>
              <a:cs typeface="Arial"/>
              <a:sym typeface="Arial"/>
            </a:endParaRPr>
          </a:p>
        </p:txBody>
      </p:sp>
      <p:sp>
        <p:nvSpPr>
          <p:cNvPr id="67" name="Google Shape;67;p3"/>
          <p:cNvSpPr txBox="1"/>
          <p:nvPr/>
        </p:nvSpPr>
        <p:spPr>
          <a:xfrm>
            <a:off x="641850" y="1673200"/>
            <a:ext cx="6276300" cy="47961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3F50AC"/>
              </a:buClr>
              <a:buSzPts val="1900"/>
              <a:buFont typeface="Roboto"/>
              <a:buAutoNum type="arabicPeriod"/>
            </a:pPr>
            <a:r>
              <a:rPr b="1" i="0" lang="el" sz="1900" u="none" cap="none" strike="noStrike">
                <a:solidFill>
                  <a:srgbClr val="3F50AC"/>
                </a:solidFill>
                <a:latin typeface="Roboto"/>
                <a:ea typeface="Roboto"/>
                <a:cs typeface="Roboto"/>
                <a:sym typeface="Roboto"/>
              </a:rPr>
              <a:t>Development</a:t>
            </a:r>
            <a:endParaRPr b="1" i="0" sz="1900" u="none" cap="none" strike="noStrike">
              <a:solidFill>
                <a:srgbClr val="3F50AC"/>
              </a:solidFill>
              <a:latin typeface="Roboto"/>
              <a:ea typeface="Roboto"/>
              <a:cs typeface="Roboto"/>
              <a:sym typeface="Roboto"/>
            </a:endParaRPr>
          </a:p>
          <a:p>
            <a:pPr indent="-349250" lvl="0" marL="457200" marR="0" rtl="0" algn="l">
              <a:lnSpc>
                <a:spcPct val="150000"/>
              </a:lnSpc>
              <a:spcBef>
                <a:spcPts val="0"/>
              </a:spcBef>
              <a:spcAft>
                <a:spcPts val="0"/>
              </a:spcAft>
              <a:buClr>
                <a:srgbClr val="3F50AC"/>
              </a:buClr>
              <a:buSzPts val="1900"/>
              <a:buFont typeface="Roboto"/>
              <a:buAutoNum type="arabicPeriod"/>
            </a:pPr>
            <a:r>
              <a:rPr b="1" i="0" lang="el" sz="1900" u="none" cap="none" strike="noStrike">
                <a:solidFill>
                  <a:srgbClr val="3F50AC"/>
                </a:solidFill>
                <a:latin typeface="Roboto"/>
                <a:ea typeface="Roboto"/>
                <a:cs typeface="Roboto"/>
                <a:sym typeface="Roboto"/>
              </a:rPr>
              <a:t>Features</a:t>
            </a:r>
            <a:endParaRPr b="1" i="0" sz="1900" u="none" cap="none" strike="noStrike">
              <a:solidFill>
                <a:srgbClr val="3F50AC"/>
              </a:solidFill>
              <a:latin typeface="Roboto"/>
              <a:ea typeface="Roboto"/>
              <a:cs typeface="Roboto"/>
              <a:sym typeface="Roboto"/>
            </a:endParaRPr>
          </a:p>
          <a:p>
            <a:pPr indent="-349250" lvl="0" marL="457200" marR="0" rtl="0" algn="l">
              <a:lnSpc>
                <a:spcPct val="150000"/>
              </a:lnSpc>
              <a:spcBef>
                <a:spcPts val="0"/>
              </a:spcBef>
              <a:spcAft>
                <a:spcPts val="0"/>
              </a:spcAft>
              <a:buClr>
                <a:srgbClr val="3F50AC"/>
              </a:buClr>
              <a:buSzPts val="1900"/>
              <a:buFont typeface="Roboto"/>
              <a:buAutoNum type="arabicPeriod"/>
            </a:pPr>
            <a:r>
              <a:rPr b="1" i="0" lang="el" sz="1900" u="none" cap="none" strike="noStrike">
                <a:solidFill>
                  <a:srgbClr val="3F50AC"/>
                </a:solidFill>
                <a:latin typeface="Roboto"/>
                <a:ea typeface="Roboto"/>
                <a:cs typeface="Roboto"/>
                <a:sym typeface="Roboto"/>
              </a:rPr>
              <a:t>Διαδικασίες</a:t>
            </a:r>
            <a:endParaRPr b="1" i="0" sz="1900" u="none" cap="none" strike="noStrike">
              <a:solidFill>
                <a:srgbClr val="3F50AC"/>
              </a:solidFill>
              <a:latin typeface="Roboto"/>
              <a:ea typeface="Roboto"/>
              <a:cs typeface="Roboto"/>
              <a:sym typeface="Roboto"/>
            </a:endParaRPr>
          </a:p>
          <a:p>
            <a:pPr indent="-349250" lvl="0" marL="457200" marR="0" rtl="0" algn="l">
              <a:lnSpc>
                <a:spcPct val="150000"/>
              </a:lnSpc>
              <a:spcBef>
                <a:spcPts val="0"/>
              </a:spcBef>
              <a:spcAft>
                <a:spcPts val="0"/>
              </a:spcAft>
              <a:buClr>
                <a:srgbClr val="3F50AC"/>
              </a:buClr>
              <a:buSzPts val="1900"/>
              <a:buFont typeface="Roboto"/>
              <a:buAutoNum type="arabicPeriod"/>
            </a:pPr>
            <a:r>
              <a:rPr b="1" i="0" lang="el" sz="1900" u="none" cap="none" strike="noStrike">
                <a:solidFill>
                  <a:srgbClr val="3F50AC"/>
                </a:solidFill>
                <a:latin typeface="Roboto"/>
                <a:ea typeface="Roboto"/>
                <a:cs typeface="Roboto"/>
                <a:sym typeface="Roboto"/>
              </a:rPr>
              <a:t>Οικονομική Προσφορά</a:t>
            </a:r>
            <a:endParaRPr b="1" i="0" sz="1900" u="none" cap="none" strike="noStrike">
              <a:solidFill>
                <a:srgbClr val="3F50AC"/>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400"/>
              <a:buFont typeface="Arial"/>
              <a:buNone/>
            </a:pPr>
            <a:r>
              <a:t/>
            </a:r>
            <a:endParaRPr b="1" i="0" sz="1400" u="none" cap="none" strike="noStrike">
              <a:solidFill>
                <a:schemeClr val="dk1"/>
              </a:solidFill>
              <a:latin typeface="Roboto"/>
              <a:ea typeface="Roboto"/>
              <a:cs typeface="Roboto"/>
              <a:sym typeface="Roboto"/>
            </a:endParaRPr>
          </a:p>
        </p:txBody>
      </p:sp>
      <p:cxnSp>
        <p:nvCxnSpPr>
          <p:cNvPr id="68" name="Google Shape;68;p3"/>
          <p:cNvCxnSpPr/>
          <p:nvPr/>
        </p:nvCxnSpPr>
        <p:spPr>
          <a:xfrm>
            <a:off x="678125" y="1491332"/>
            <a:ext cx="6087300" cy="0"/>
          </a:xfrm>
          <a:prstGeom prst="straightConnector1">
            <a:avLst/>
          </a:prstGeom>
          <a:noFill/>
          <a:ln cap="flat" cmpd="sng" w="9525">
            <a:solidFill>
              <a:srgbClr val="095890"/>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5"/>
          <p:cNvPicPr preferRelativeResize="0"/>
          <p:nvPr/>
        </p:nvPicPr>
        <p:blipFill rotWithShape="1">
          <a:blip r:embed="rId3">
            <a:alphaModFix/>
          </a:blip>
          <a:srcRect b="0" l="0" r="0" t="0"/>
          <a:stretch/>
        </p:blipFill>
        <p:spPr>
          <a:xfrm>
            <a:off x="0" y="0"/>
            <a:ext cx="7560000" cy="10579091"/>
          </a:xfrm>
          <a:prstGeom prst="rect">
            <a:avLst/>
          </a:prstGeom>
          <a:noFill/>
          <a:ln>
            <a:noFill/>
          </a:ln>
        </p:spPr>
      </p:pic>
      <p:sp>
        <p:nvSpPr>
          <p:cNvPr id="74" name="Google Shape;74;p5"/>
          <p:cNvSpPr txBox="1"/>
          <p:nvPr/>
        </p:nvSpPr>
        <p:spPr>
          <a:xfrm>
            <a:off x="614875" y="1224000"/>
            <a:ext cx="4346400" cy="112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600"/>
              <a:buFont typeface="Arial"/>
              <a:buNone/>
            </a:pPr>
            <a:r>
              <a:rPr b="1" i="0" lang="el" sz="4600" u="none" cap="none" strike="noStrike">
                <a:solidFill>
                  <a:srgbClr val="FFFFFF"/>
                </a:solidFill>
                <a:latin typeface="Roboto"/>
                <a:ea typeface="Roboto"/>
                <a:cs typeface="Roboto"/>
                <a:sym typeface="Roboto"/>
              </a:rPr>
              <a:t>Development</a:t>
            </a:r>
            <a:endParaRPr b="0" i="0" sz="3600" u="none" cap="none" strike="noStrike">
              <a:solidFill>
                <a:srgbClr val="FFFFFF"/>
              </a:solidFill>
              <a:latin typeface="Arial"/>
              <a:ea typeface="Arial"/>
              <a:cs typeface="Arial"/>
              <a:sym typeface="Arial"/>
            </a:endParaRPr>
          </a:p>
        </p:txBody>
      </p:sp>
      <p:sp>
        <p:nvSpPr>
          <p:cNvPr id="75" name="Google Shape;75;p5"/>
          <p:cNvSpPr txBox="1"/>
          <p:nvPr/>
        </p:nvSpPr>
        <p:spPr>
          <a:xfrm>
            <a:off x="614875" y="937850"/>
            <a:ext cx="4188600" cy="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l" sz="2400" u="none" cap="none" strike="noStrike">
                <a:solidFill>
                  <a:srgbClr val="E4D204"/>
                </a:solidFill>
                <a:latin typeface="Roboto"/>
                <a:ea typeface="Roboto"/>
                <a:cs typeface="Roboto"/>
                <a:sym typeface="Roboto"/>
              </a:rPr>
              <a:t>Product Catalog</a:t>
            </a:r>
            <a:endParaRPr b="0" i="0" sz="1400" u="none" cap="none" strike="noStrike">
              <a:solidFill>
                <a:srgbClr val="E4D204"/>
              </a:solidFill>
              <a:latin typeface="Arial"/>
              <a:ea typeface="Arial"/>
              <a:cs typeface="Arial"/>
              <a:sym typeface="Arial"/>
            </a:endParaRPr>
          </a:p>
        </p:txBody>
      </p:sp>
      <p:sp>
        <p:nvSpPr>
          <p:cNvPr id="76" name="Google Shape;76;p5"/>
          <p:cNvSpPr txBox="1"/>
          <p:nvPr/>
        </p:nvSpPr>
        <p:spPr>
          <a:xfrm>
            <a:off x="614875" y="4966775"/>
            <a:ext cx="6276300" cy="408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400"/>
              <a:buFont typeface="Arial"/>
              <a:buNone/>
            </a:pPr>
            <a:r>
              <a:rPr b="1" i="0" lang="el" sz="1400" u="none" cap="none" strike="noStrike">
                <a:solidFill>
                  <a:srgbClr val="3F50AC"/>
                </a:solidFill>
                <a:latin typeface="Roboto"/>
                <a:ea typeface="Roboto"/>
                <a:cs typeface="Roboto"/>
                <a:sym typeface="Roboto"/>
              </a:rPr>
              <a:t>ΒΑΣΙΚΕΣ ΛΕΙΤΟΥΡΓΙΕΣ</a:t>
            </a:r>
            <a:br>
              <a:rPr b="1" i="0" lang="el" sz="1400" u="none" cap="none" strike="noStrike">
                <a:solidFill>
                  <a:srgbClr val="3F50AC"/>
                </a:solidFill>
                <a:latin typeface="Roboto"/>
                <a:ea typeface="Roboto"/>
                <a:cs typeface="Roboto"/>
                <a:sym typeface="Roboto"/>
              </a:rPr>
            </a:b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Προβολή προϊόντων / υπηρεσιών</a:t>
            </a: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Δημιουργία κατηγοριών και υποκατηγοριών</a:t>
            </a: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Προσθήκη περιεχομένου (κείμενα &amp; εικόνες)</a:t>
            </a: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Gallery φωτογραφιών</a:t>
            </a: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Φόρμα επικοινωνίας</a:t>
            </a: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Φόρμα εγγραφής Newsletter</a:t>
            </a: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Βασική SEO δομή</a:t>
            </a: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Συμμόρφωση με GDPR</a:t>
            </a:r>
            <a:endParaRPr b="0" i="0" sz="1100" u="none" cap="none" strike="noStrike">
              <a:solidFill>
                <a:schemeClr val="dk1"/>
              </a:solidFill>
              <a:latin typeface="Roboto"/>
              <a:ea typeface="Roboto"/>
              <a:cs typeface="Roboto"/>
              <a:sym typeface="Roboto"/>
            </a:endParaRPr>
          </a:p>
          <a:p>
            <a:pPr indent="-298450" lvl="0" marL="457200" marR="0" rtl="0" algn="l">
              <a:lnSpc>
                <a:spcPct val="115000"/>
              </a:lnSpc>
              <a:spcBef>
                <a:spcPts val="0"/>
              </a:spcBef>
              <a:spcAft>
                <a:spcPts val="0"/>
              </a:spcAft>
              <a:buClr>
                <a:schemeClr val="dk1"/>
              </a:buClr>
              <a:buSzPts val="1100"/>
              <a:buFont typeface="Roboto"/>
              <a:buChar char="●"/>
            </a:pPr>
            <a:r>
              <a:rPr b="0" i="0" lang="el" sz="1100" u="none" cap="none" strike="noStrike">
                <a:solidFill>
                  <a:schemeClr val="dk1"/>
                </a:solidFill>
                <a:latin typeface="Roboto"/>
                <a:ea typeface="Roboto"/>
                <a:cs typeface="Roboto"/>
                <a:sym typeface="Roboto"/>
              </a:rPr>
              <a:t>Responsive Design (mobile &amp; tablet)</a:t>
            </a:r>
            <a:endParaRPr b="0" i="0" sz="1100" u="none" cap="none" strike="noStrike">
              <a:solidFill>
                <a:schemeClr val="dk1"/>
              </a:solidFill>
              <a:latin typeface="Roboto"/>
              <a:ea typeface="Roboto"/>
              <a:cs typeface="Roboto"/>
              <a:sym typeface="Roboto"/>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77" name="Google Shape;77;p5"/>
          <p:cNvSpPr txBox="1"/>
          <p:nvPr/>
        </p:nvSpPr>
        <p:spPr>
          <a:xfrm>
            <a:off x="2801225" y="1935425"/>
            <a:ext cx="4188600" cy="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l" sz="2400" u="none" cap="none" strike="noStrike">
                <a:solidFill>
                  <a:srgbClr val="E4D204"/>
                </a:solidFill>
                <a:latin typeface="Roboto"/>
                <a:ea typeface="Roboto"/>
                <a:cs typeface="Roboto"/>
                <a:sym typeface="Roboto"/>
              </a:rPr>
              <a:t>Custom Development</a:t>
            </a:r>
            <a:endParaRPr b="0" i="0" sz="1400" u="none" cap="none" strike="noStrike">
              <a:solidFill>
                <a:srgbClr val="E4D204"/>
              </a:solidFill>
              <a:latin typeface="Arial"/>
              <a:ea typeface="Arial"/>
              <a:cs typeface="Arial"/>
              <a:sym typeface="Arial"/>
            </a:endParaRPr>
          </a:p>
        </p:txBody>
      </p:sp>
      <p:sp>
        <p:nvSpPr>
          <p:cNvPr id="78" name="Google Shape;78;p5"/>
          <p:cNvSpPr txBox="1"/>
          <p:nvPr/>
        </p:nvSpPr>
        <p:spPr>
          <a:xfrm>
            <a:off x="637325" y="3244175"/>
            <a:ext cx="6276300" cy="143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400"/>
              <a:buFont typeface="Arial"/>
              <a:buNone/>
            </a:pPr>
            <a:r>
              <a:rPr b="1" i="0" lang="el" sz="1400" u="none" cap="none" strike="noStrike">
                <a:solidFill>
                  <a:srgbClr val="3F50AC"/>
                </a:solidFill>
                <a:latin typeface="Roboto"/>
                <a:ea typeface="Roboto"/>
                <a:cs typeface="Roboto"/>
                <a:sym typeface="Roboto"/>
              </a:rPr>
              <a:t>ΤΙ ΠΕΡΙΛΑΜΒΑΝΕΙ</a:t>
            </a:r>
            <a:endParaRPr b="1" i="0" sz="1400" u="none" cap="none" strike="noStrike">
              <a:solidFill>
                <a:srgbClr val="3F50AC"/>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l" sz="1100" u="none" cap="none" strike="noStrike">
                <a:solidFill>
                  <a:schemeClr val="dk1"/>
                </a:solidFill>
                <a:latin typeface="Roboto"/>
                <a:ea typeface="Roboto"/>
                <a:cs typeface="Roboto"/>
                <a:sym typeface="Roboto"/>
              </a:rPr>
              <a:t>Κατασκευή σύγχρονου website με χρήση της τεχνολογίας React, πλήρως προσαρμοσμένου στις ανάγκες της επιχείρησής σας. Το site θα είναι γρήγορο, λειτουργικό και φιλικό προς τον χρήστη, με έμφαση στην απόδοση και την αισθητική. Η ανάπτυξη πραγματοποιείται με custom κώδικα, χωρίς χρήση έτοιμων templates ή πλατφορμών τύπου WordPress. Παράλληλα, το website θα ακολουθεί τα σύγχρονα πρότυπα του responsive design, εξασφαλίζοντας σωστή προβολή σε κινητά, tablet και desktop.</a:t>
            </a:r>
            <a:endParaRPr b="0" i="0" sz="1100" u="none" cap="none" strike="noStrike">
              <a:solidFill>
                <a:schemeClr val="dk1"/>
              </a:solidFill>
              <a:latin typeface="Roboto"/>
              <a:ea typeface="Roboto"/>
              <a:cs typeface="Roboto"/>
              <a:sym typeface="Roboto"/>
            </a:endParaRPr>
          </a:p>
        </p:txBody>
      </p:sp>
      <p:sp>
        <p:nvSpPr>
          <p:cNvPr id="79" name="Google Shape;79;p5"/>
          <p:cNvSpPr txBox="1"/>
          <p:nvPr/>
        </p:nvSpPr>
        <p:spPr>
          <a:xfrm>
            <a:off x="620575" y="8896450"/>
            <a:ext cx="3159300" cy="112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400"/>
              <a:buFont typeface="Arial"/>
              <a:buNone/>
            </a:pPr>
            <a:r>
              <a:rPr b="1" i="0" lang="el" sz="1400" u="none" cap="none" strike="noStrike">
                <a:solidFill>
                  <a:srgbClr val="434343"/>
                </a:solidFill>
                <a:latin typeface="Roboto"/>
                <a:ea typeface="Roboto"/>
                <a:cs typeface="Roboto"/>
                <a:sym typeface="Roboto"/>
              </a:rPr>
              <a:t>Κόστος Υπηρεσίας</a:t>
            </a:r>
            <a:br>
              <a:rPr b="1" i="0" lang="el" sz="1400" u="none" cap="none" strike="noStrike">
                <a:solidFill>
                  <a:srgbClr val="AC54C7"/>
                </a:solidFill>
                <a:latin typeface="Roboto"/>
                <a:ea typeface="Roboto"/>
                <a:cs typeface="Roboto"/>
                <a:sym typeface="Roboto"/>
              </a:rPr>
            </a:br>
            <a:r>
              <a:rPr b="1" i="0" lang="el" sz="1900" u="none" cap="none" strike="noStrike">
                <a:solidFill>
                  <a:srgbClr val="AC54C7"/>
                </a:solidFill>
                <a:latin typeface="Roboto"/>
                <a:ea typeface="Roboto"/>
                <a:cs typeface="Roboto"/>
                <a:sym typeface="Roboto"/>
              </a:rPr>
              <a:t>1800€</a:t>
            </a:r>
            <a:endParaRPr b="1" i="0" sz="1900" u="none" cap="none" strike="noStrike">
              <a:solidFill>
                <a:srgbClr val="AC54C7"/>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400"/>
              <a:buFont typeface="Arial"/>
              <a:buNone/>
            </a:pPr>
            <a:r>
              <a:t/>
            </a:r>
            <a:endParaRPr b="1" i="0" sz="1400" u="none" cap="none" strike="noStrike">
              <a:solidFill>
                <a:srgbClr val="AC54C7"/>
              </a:solidFill>
              <a:latin typeface="Roboto"/>
              <a:ea typeface="Roboto"/>
              <a:cs typeface="Roboto"/>
              <a:sym typeface="Roboto"/>
            </a:endParaRPr>
          </a:p>
          <a:p>
            <a:pPr indent="0" lvl="0" marL="0" marR="0" rtl="0" algn="l">
              <a:lnSpc>
                <a:spcPct val="115000"/>
              </a:lnSpc>
              <a:spcBef>
                <a:spcPts val="1200"/>
              </a:spcBef>
              <a:spcAft>
                <a:spcPts val="1200"/>
              </a:spcAft>
              <a:buClr>
                <a:srgbClr val="000000"/>
              </a:buClr>
              <a:buSzPts val="1400"/>
              <a:buFont typeface="Arial"/>
              <a:buNone/>
            </a:pPr>
            <a:r>
              <a:t/>
            </a:r>
            <a:endParaRPr b="1" i="0" sz="1400" u="none" cap="none" strike="noStrike">
              <a:solidFill>
                <a:srgbClr val="AC54C7"/>
              </a:solidFill>
              <a:latin typeface="Roboto"/>
              <a:ea typeface="Roboto"/>
              <a:cs typeface="Roboto"/>
              <a:sym typeface="Roboto"/>
            </a:endParaRPr>
          </a:p>
        </p:txBody>
      </p:sp>
      <p:sp>
        <p:nvSpPr>
          <p:cNvPr id="80" name="Google Shape;80;p5"/>
          <p:cNvSpPr txBox="1"/>
          <p:nvPr/>
        </p:nvSpPr>
        <p:spPr>
          <a:xfrm>
            <a:off x="4163875" y="8896450"/>
            <a:ext cx="3159300" cy="112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400"/>
              <a:buFont typeface="Arial"/>
              <a:buNone/>
            </a:pPr>
            <a:r>
              <a:rPr b="1" i="0" lang="el" sz="1400" u="none" cap="none" strike="noStrike">
                <a:solidFill>
                  <a:srgbClr val="434343"/>
                </a:solidFill>
                <a:latin typeface="Roboto"/>
                <a:ea typeface="Roboto"/>
                <a:cs typeface="Roboto"/>
                <a:sym typeface="Roboto"/>
              </a:rPr>
              <a:t>Κόστος Ετήσια Υποστήριξης Reassurance</a:t>
            </a:r>
            <a:br>
              <a:rPr b="1" i="0" lang="el" sz="1400" u="none" cap="none" strike="noStrike">
                <a:solidFill>
                  <a:srgbClr val="AC54C7"/>
                </a:solidFill>
                <a:latin typeface="Roboto"/>
                <a:ea typeface="Roboto"/>
                <a:cs typeface="Roboto"/>
                <a:sym typeface="Roboto"/>
              </a:rPr>
            </a:br>
            <a:r>
              <a:rPr b="1" i="0" lang="el" sz="1900" u="none" cap="none" strike="noStrike">
                <a:solidFill>
                  <a:srgbClr val="AC54C7"/>
                </a:solidFill>
                <a:latin typeface="Roboto"/>
                <a:ea typeface="Roboto"/>
                <a:cs typeface="Roboto"/>
                <a:sym typeface="Roboto"/>
              </a:rPr>
              <a:t>400€</a:t>
            </a:r>
            <a:endParaRPr b="1" i="0" sz="1900" u="none" cap="none" strike="noStrike">
              <a:solidFill>
                <a:srgbClr val="AC54C7"/>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400"/>
              <a:buFont typeface="Arial"/>
              <a:buNone/>
            </a:pPr>
            <a:r>
              <a:t/>
            </a:r>
            <a:endParaRPr b="1" i="0" sz="1400" u="none" cap="none" strike="noStrike">
              <a:solidFill>
                <a:srgbClr val="AC54C7"/>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400"/>
              <a:buFont typeface="Arial"/>
              <a:buNone/>
            </a:pPr>
            <a:r>
              <a:t/>
            </a:r>
            <a:endParaRPr b="1" i="0" sz="1400" u="none" cap="none" strike="noStrike">
              <a:solidFill>
                <a:srgbClr val="AC54C7"/>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400"/>
              <a:buFont typeface="Arial"/>
              <a:buNone/>
            </a:pPr>
            <a:r>
              <a:t/>
            </a:r>
            <a:endParaRPr b="1" i="0" sz="1400" u="none" cap="none" strike="noStrike">
              <a:solidFill>
                <a:srgbClr val="AC54C7"/>
              </a:solidFill>
              <a:latin typeface="Roboto"/>
              <a:ea typeface="Roboto"/>
              <a:cs typeface="Roboto"/>
              <a:sym typeface="Roboto"/>
            </a:endParaRPr>
          </a:p>
          <a:p>
            <a:pPr indent="0" lvl="0" marL="0" marR="0" rtl="0" algn="l">
              <a:lnSpc>
                <a:spcPct val="115000"/>
              </a:lnSpc>
              <a:spcBef>
                <a:spcPts val="1200"/>
              </a:spcBef>
              <a:spcAft>
                <a:spcPts val="1200"/>
              </a:spcAft>
              <a:buClr>
                <a:srgbClr val="000000"/>
              </a:buClr>
              <a:buSzPts val="1400"/>
              <a:buFont typeface="Arial"/>
              <a:buNone/>
            </a:pPr>
            <a:r>
              <a:t/>
            </a:r>
            <a:endParaRPr b="1" i="0" sz="1400" u="none" cap="none" strike="noStrike">
              <a:solidFill>
                <a:srgbClr val="434343"/>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g361d7e1c14e_0_4"/>
          <p:cNvPicPr preferRelativeResize="0"/>
          <p:nvPr/>
        </p:nvPicPr>
        <p:blipFill rotWithShape="1">
          <a:blip r:embed="rId3">
            <a:alphaModFix/>
          </a:blip>
          <a:srcRect b="0" l="0" r="0" t="0"/>
          <a:stretch/>
        </p:blipFill>
        <p:spPr>
          <a:xfrm>
            <a:off x="0" y="0"/>
            <a:ext cx="7560000" cy="10579091"/>
          </a:xfrm>
          <a:prstGeom prst="rect">
            <a:avLst/>
          </a:prstGeom>
          <a:noFill/>
          <a:ln>
            <a:noFill/>
          </a:ln>
        </p:spPr>
      </p:pic>
      <p:sp>
        <p:nvSpPr>
          <p:cNvPr id="86" name="Google Shape;86;g361d7e1c14e_0_4"/>
          <p:cNvSpPr txBox="1"/>
          <p:nvPr/>
        </p:nvSpPr>
        <p:spPr>
          <a:xfrm>
            <a:off x="614875" y="1224000"/>
            <a:ext cx="4346400" cy="112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600"/>
              <a:buFont typeface="Arial"/>
              <a:buNone/>
            </a:pPr>
            <a:r>
              <a:rPr b="1" i="0" lang="el" sz="3900" u="none" cap="none" strike="noStrike">
                <a:solidFill>
                  <a:srgbClr val="FFFFFF"/>
                </a:solidFill>
                <a:latin typeface="Roboto"/>
                <a:ea typeface="Roboto"/>
                <a:cs typeface="Roboto"/>
                <a:sym typeface="Roboto"/>
              </a:rPr>
              <a:t>Extra Λειτουργίες </a:t>
            </a:r>
            <a:endParaRPr b="0" i="0" sz="2900" u="none" cap="none" strike="noStrike">
              <a:solidFill>
                <a:srgbClr val="FFFFFF"/>
              </a:solidFill>
              <a:latin typeface="Arial"/>
              <a:ea typeface="Arial"/>
              <a:cs typeface="Arial"/>
              <a:sym typeface="Arial"/>
            </a:endParaRPr>
          </a:p>
        </p:txBody>
      </p:sp>
      <p:sp>
        <p:nvSpPr>
          <p:cNvPr id="87" name="Google Shape;87;g361d7e1c14e_0_4"/>
          <p:cNvSpPr txBox="1"/>
          <p:nvPr/>
        </p:nvSpPr>
        <p:spPr>
          <a:xfrm>
            <a:off x="614875" y="937850"/>
            <a:ext cx="4188600" cy="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l" sz="2400" u="none" cap="none" strike="noStrike">
                <a:solidFill>
                  <a:srgbClr val="E4D204"/>
                </a:solidFill>
                <a:latin typeface="Roboto"/>
                <a:ea typeface="Roboto"/>
                <a:cs typeface="Roboto"/>
                <a:sym typeface="Roboto"/>
              </a:rPr>
              <a:t>Product Catalog</a:t>
            </a:r>
            <a:endParaRPr b="0" i="0" sz="1400" u="none" cap="none" strike="noStrike">
              <a:solidFill>
                <a:srgbClr val="E4D204"/>
              </a:solidFill>
              <a:latin typeface="Arial"/>
              <a:ea typeface="Arial"/>
              <a:cs typeface="Arial"/>
              <a:sym typeface="Arial"/>
            </a:endParaRPr>
          </a:p>
        </p:txBody>
      </p:sp>
      <p:sp>
        <p:nvSpPr>
          <p:cNvPr id="88" name="Google Shape;88;g361d7e1c14e_0_4"/>
          <p:cNvSpPr txBox="1"/>
          <p:nvPr/>
        </p:nvSpPr>
        <p:spPr>
          <a:xfrm>
            <a:off x="614875" y="4966775"/>
            <a:ext cx="6276300" cy="408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400"/>
              <a:buFont typeface="Arial"/>
              <a:buNone/>
            </a:pPr>
            <a:r>
              <a:rPr b="1" i="0" lang="el" sz="1400" u="none" cap="none" strike="noStrike">
                <a:solidFill>
                  <a:srgbClr val="3F50AC"/>
                </a:solidFill>
                <a:latin typeface="Roboto"/>
                <a:ea typeface="Roboto"/>
                <a:cs typeface="Roboto"/>
                <a:sym typeface="Roboto"/>
              </a:rPr>
              <a:t>Extra Λειτουργίες</a:t>
            </a:r>
            <a:endParaRPr b="1" i="0" sz="1400" u="none" cap="none" strike="noStrike">
              <a:solidFill>
                <a:srgbClr val="3F50AC"/>
              </a:solidFill>
              <a:latin typeface="Roboto"/>
              <a:ea typeface="Roboto"/>
              <a:cs typeface="Roboto"/>
              <a:sym typeface="Roboto"/>
            </a:endParaRPr>
          </a:p>
          <a:p>
            <a:pPr indent="-298450" lvl="0" marL="457200" marR="0" rtl="0" algn="l">
              <a:lnSpc>
                <a:spcPct val="115000"/>
              </a:lnSpc>
              <a:spcBef>
                <a:spcPts val="1200"/>
              </a:spcBef>
              <a:spcAft>
                <a:spcPts val="0"/>
              </a:spcAft>
              <a:buClr>
                <a:schemeClr val="dk1"/>
              </a:buClr>
              <a:buSzPts val="1100"/>
              <a:buFont typeface="Arial"/>
              <a:buChar char="●"/>
            </a:pPr>
            <a:r>
              <a:rPr b="0" i="0" lang="el" sz="1200" u="none" cap="none" strike="noStrike">
                <a:solidFill>
                  <a:schemeClr val="dk1"/>
                </a:solidFill>
                <a:latin typeface="Arial"/>
                <a:ea typeface="Arial"/>
                <a:cs typeface="Arial"/>
                <a:sym typeface="Arial"/>
              </a:rPr>
              <a:t>Δημιουργία και διαχείριση καταλόγου προϊόντων (Product Catalog)</a:t>
            </a:r>
            <a:endParaRPr b="0" i="0" sz="12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200" u="none" cap="none" strike="noStrike">
                <a:solidFill>
                  <a:schemeClr val="dk1"/>
                </a:solidFill>
                <a:latin typeface="Arial"/>
                <a:ea typeface="Arial"/>
                <a:cs typeface="Arial"/>
                <a:sym typeface="Arial"/>
              </a:rPr>
              <a:t>Βελτιστοποίηση για μηχανές αναζήτησης (SEO)</a:t>
            </a:r>
            <a:endParaRPr b="0" i="0" sz="12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200" u="none" cap="none" strike="noStrike">
                <a:solidFill>
                  <a:schemeClr val="dk1"/>
                </a:solidFill>
                <a:latin typeface="Arial"/>
                <a:ea typeface="Arial"/>
                <a:cs typeface="Arial"/>
                <a:sym typeface="Arial"/>
              </a:rPr>
              <a:t>Δυνατότητα εξαγωγής καταλόγου σε PDF</a:t>
            </a:r>
            <a:endParaRPr b="0" i="0" sz="12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200" u="none" cap="none" strike="noStrike">
                <a:solidFill>
                  <a:schemeClr val="dk1"/>
                </a:solidFill>
                <a:latin typeface="Arial"/>
                <a:ea typeface="Arial"/>
                <a:cs typeface="Arial"/>
                <a:sym typeface="Arial"/>
              </a:rPr>
              <a:t>Πολυγλωσσική υποστήριξη (Multilingual)</a:t>
            </a:r>
            <a:endParaRPr b="0" i="0" sz="12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200" u="none" cap="none" strike="noStrike">
                <a:solidFill>
                  <a:schemeClr val="dk1"/>
                </a:solidFill>
                <a:latin typeface="Arial"/>
                <a:ea typeface="Arial"/>
                <a:cs typeface="Arial"/>
                <a:sym typeface="Arial"/>
              </a:rPr>
              <a:t>Ενσωμάτωση AI Chatbot (μέσω API)</a:t>
            </a:r>
            <a:endParaRPr b="0" i="0" sz="12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200" u="none" cap="none" strike="noStrike">
                <a:solidFill>
                  <a:schemeClr val="dk1"/>
                </a:solidFill>
                <a:latin typeface="Arial"/>
                <a:ea typeface="Arial"/>
                <a:cs typeface="Arial"/>
                <a:sym typeface="Arial"/>
              </a:rPr>
              <a:t>Βελτιώσεις προσβασιμότητας (Accessibility) </a:t>
            </a:r>
            <a:endParaRPr b="0" i="0" sz="1200" u="none" cap="none" strike="noStrike">
              <a:solidFill>
                <a:schemeClr val="dk1"/>
              </a:solidFill>
              <a:latin typeface="Arial"/>
              <a:ea typeface="Arial"/>
              <a:cs typeface="Arial"/>
              <a:sym typeface="Arial"/>
            </a:endParaRPr>
          </a:p>
          <a:p>
            <a:pPr indent="0" lvl="0" marL="457200" marR="0" rtl="0" algn="l">
              <a:lnSpc>
                <a:spcPct val="100000"/>
              </a:lnSpc>
              <a:spcBef>
                <a:spcPts val="12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89" name="Google Shape;89;g361d7e1c14e_0_4"/>
          <p:cNvSpPr txBox="1"/>
          <p:nvPr/>
        </p:nvSpPr>
        <p:spPr>
          <a:xfrm>
            <a:off x="2801225" y="1935425"/>
            <a:ext cx="4188600" cy="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Arial"/>
              <a:buNone/>
            </a:pPr>
            <a:r>
              <a:rPr b="1" i="0" lang="el" sz="2400" u="none" cap="none" strike="noStrike">
                <a:solidFill>
                  <a:srgbClr val="E4D204"/>
                </a:solidFill>
                <a:latin typeface="Roboto"/>
                <a:ea typeface="Roboto"/>
                <a:cs typeface="Roboto"/>
                <a:sym typeface="Roboto"/>
              </a:rPr>
              <a:t>Custom Development</a:t>
            </a:r>
            <a:endParaRPr b="0" i="0" sz="1400" u="none" cap="none" strike="noStrike">
              <a:solidFill>
                <a:srgbClr val="E4D20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rgbClr val="E4D204"/>
              </a:solidFill>
              <a:latin typeface="Roboto"/>
              <a:ea typeface="Roboto"/>
              <a:cs typeface="Roboto"/>
              <a:sym typeface="Roboto"/>
            </a:endParaRPr>
          </a:p>
        </p:txBody>
      </p:sp>
      <p:sp>
        <p:nvSpPr>
          <p:cNvPr id="90" name="Google Shape;90;g361d7e1c14e_0_4"/>
          <p:cNvSpPr txBox="1"/>
          <p:nvPr/>
        </p:nvSpPr>
        <p:spPr>
          <a:xfrm>
            <a:off x="637325" y="3244175"/>
            <a:ext cx="6276300" cy="143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400"/>
              <a:buFont typeface="Arial"/>
              <a:buNone/>
            </a:pPr>
            <a:r>
              <a:rPr b="1" i="0" lang="el" sz="1400" u="none" cap="none" strike="noStrike">
                <a:solidFill>
                  <a:srgbClr val="3F50AC"/>
                </a:solidFill>
                <a:latin typeface="Roboto"/>
                <a:ea typeface="Roboto"/>
                <a:cs typeface="Roboto"/>
                <a:sym typeface="Roboto"/>
              </a:rPr>
              <a:t>ΤΙ ΠΕΡΙΛΑΜΒΑΝΕΙ</a:t>
            </a:r>
            <a:endParaRPr b="1" i="0" sz="1400" u="none" cap="none" strike="noStrike">
              <a:solidFill>
                <a:srgbClr val="3F50AC"/>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100"/>
              <a:buFont typeface="Arial"/>
              <a:buNone/>
            </a:pPr>
            <a:r>
              <a:rPr b="0" i="0" lang="el" sz="1100" u="none" cap="none" strike="noStrike">
                <a:solidFill>
                  <a:schemeClr val="dk1"/>
                </a:solidFill>
                <a:latin typeface="Roboto"/>
                <a:ea typeface="Roboto"/>
                <a:cs typeface="Roboto"/>
                <a:sym typeface="Roboto"/>
              </a:rPr>
              <a:t>Ανάπτυξη επιπλέον λειτουργιών με custom υλοποίηση, προσαρμοσμένων στις ανάγκες του website.Οι λειτουργίες αυτές ενσωματώνονται πλήρως στο site, χωρίς χρήση έτοιμων plugins, εξασφαλίζοντας καλύτερη απόδοση και ευελιξία.</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1"/>
          <p:cNvSpPr txBox="1"/>
          <p:nvPr/>
        </p:nvSpPr>
        <p:spPr>
          <a:xfrm>
            <a:off x="614875" y="1224000"/>
            <a:ext cx="5273400" cy="112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600"/>
              <a:buFont typeface="Arial"/>
              <a:buNone/>
            </a:pPr>
            <a:r>
              <a:rPr b="1" i="0" lang="el" sz="4600" u="none" cap="none" strike="noStrike">
                <a:solidFill>
                  <a:srgbClr val="095890"/>
                </a:solidFill>
                <a:latin typeface="Roboto"/>
                <a:ea typeface="Roboto"/>
                <a:cs typeface="Roboto"/>
                <a:sym typeface="Roboto"/>
              </a:rPr>
              <a:t>Υλοποίησης</a:t>
            </a:r>
            <a:endParaRPr b="0" i="0" sz="3600" u="none" cap="none" strike="noStrike">
              <a:solidFill>
                <a:srgbClr val="095890"/>
              </a:solidFill>
              <a:latin typeface="Arial"/>
              <a:ea typeface="Arial"/>
              <a:cs typeface="Arial"/>
              <a:sym typeface="Arial"/>
            </a:endParaRPr>
          </a:p>
        </p:txBody>
      </p:sp>
      <p:sp>
        <p:nvSpPr>
          <p:cNvPr id="96" name="Google Shape;96;p11"/>
          <p:cNvSpPr txBox="1"/>
          <p:nvPr/>
        </p:nvSpPr>
        <p:spPr>
          <a:xfrm>
            <a:off x="614875" y="937850"/>
            <a:ext cx="6095700" cy="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l" sz="2400" u="none" cap="none" strike="noStrike">
                <a:solidFill>
                  <a:srgbClr val="095890"/>
                </a:solidFill>
                <a:latin typeface="Roboto"/>
                <a:ea typeface="Roboto"/>
                <a:cs typeface="Roboto"/>
                <a:sym typeface="Roboto"/>
              </a:rPr>
              <a:t>ΣΤΑΔΙΑ</a:t>
            </a:r>
            <a:endParaRPr b="0" i="0" sz="1400" u="none" cap="none" strike="noStrike">
              <a:solidFill>
                <a:srgbClr val="095890"/>
              </a:solidFill>
              <a:latin typeface="Arial"/>
              <a:ea typeface="Arial"/>
              <a:cs typeface="Arial"/>
              <a:sym typeface="Arial"/>
            </a:endParaRPr>
          </a:p>
        </p:txBody>
      </p:sp>
      <p:sp>
        <p:nvSpPr>
          <p:cNvPr id="97" name="Google Shape;97;p11"/>
          <p:cNvSpPr txBox="1"/>
          <p:nvPr/>
        </p:nvSpPr>
        <p:spPr>
          <a:xfrm>
            <a:off x="641850" y="2489900"/>
            <a:ext cx="6276300" cy="656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rgbClr val="000000"/>
              </a:buClr>
              <a:buSzPts val="1300"/>
              <a:buFont typeface="Arial"/>
              <a:buNone/>
            </a:pPr>
            <a:r>
              <a:rPr b="1" i="0" lang="el" sz="1300" u="none" cap="none" strike="noStrike">
                <a:solidFill>
                  <a:schemeClr val="dk1"/>
                </a:solidFill>
                <a:latin typeface="Arial"/>
                <a:ea typeface="Arial"/>
                <a:cs typeface="Arial"/>
                <a:sym typeface="Arial"/>
              </a:rPr>
              <a:t>1ο Βήμα – Καταγραφή Αναγκών (User Requirements)</a:t>
            </a:r>
            <a:endParaRPr b="1" i="0" sz="1300" u="none" cap="none" strike="noStrike">
              <a:solidFill>
                <a:schemeClr val="dk1"/>
              </a:solidFill>
              <a:latin typeface="Arial"/>
              <a:ea typeface="Arial"/>
              <a:cs typeface="Arial"/>
              <a:sym typeface="Arial"/>
            </a:endParaRPr>
          </a:p>
          <a:p>
            <a:pPr indent="-298450" lvl="0" marL="457200" marR="0" rtl="0" algn="l">
              <a:lnSpc>
                <a:spcPct val="115000"/>
              </a:lnSpc>
              <a:spcBef>
                <a:spcPts val="120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Καταγραφή και ανάλυση απαιτήσεων</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Δημιουργία και παρουσίαση οικονομικής προσφοράς</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Αποδοχή προσφοράς</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Οριστικοποίηση αναγκών έργου</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1" i="0" lang="el" sz="1100" u="none" cap="none" strike="noStrike">
                <a:solidFill>
                  <a:schemeClr val="dk1"/>
                </a:solidFill>
                <a:latin typeface="Arial"/>
                <a:ea typeface="Arial"/>
                <a:cs typeface="Arial"/>
                <a:sym typeface="Arial"/>
              </a:rPr>
              <a:t>50% Προκαταβολή</a:t>
            </a:r>
            <a:endParaRPr b="1" i="0" sz="1100" u="none" cap="none" strike="noStrike">
              <a:solidFill>
                <a:schemeClr val="dk1"/>
              </a:solidFill>
              <a:latin typeface="Arial"/>
              <a:ea typeface="Arial"/>
              <a:cs typeface="Arial"/>
              <a:sym typeface="Arial"/>
            </a:endParaRPr>
          </a:p>
          <a:p>
            <a:pPr indent="-298450" lvl="1" marL="914400" marR="0" rtl="0" algn="l">
              <a:lnSpc>
                <a:spcPct val="115000"/>
              </a:lnSpc>
              <a:spcBef>
                <a:spcPts val="0"/>
              </a:spcBef>
              <a:spcAft>
                <a:spcPts val="0"/>
              </a:spcAft>
              <a:buClr>
                <a:schemeClr val="dk1"/>
              </a:buClr>
              <a:buSzPts val="1100"/>
              <a:buFont typeface="Roboto"/>
              <a:buChar char="○"/>
            </a:pPr>
            <a:r>
              <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1400"/>
              </a:spcBef>
              <a:spcAft>
                <a:spcPts val="0"/>
              </a:spcAft>
              <a:buClr>
                <a:srgbClr val="000000"/>
              </a:buClr>
              <a:buSzPts val="1300"/>
              <a:buFont typeface="Arial"/>
              <a:buNone/>
            </a:pPr>
            <a:r>
              <a:rPr b="1" i="0" lang="el" sz="1300" u="none" cap="none" strike="noStrike">
                <a:solidFill>
                  <a:schemeClr val="dk1"/>
                </a:solidFill>
                <a:latin typeface="Arial"/>
                <a:ea typeface="Arial"/>
                <a:cs typeface="Arial"/>
                <a:sym typeface="Arial"/>
              </a:rPr>
              <a:t>2ο Βήμα – Design</a:t>
            </a:r>
            <a:endParaRPr b="1" i="0" sz="1300" u="none" cap="none" strike="noStrike">
              <a:solidFill>
                <a:schemeClr val="dk1"/>
              </a:solidFill>
              <a:latin typeface="Arial"/>
              <a:ea typeface="Arial"/>
              <a:cs typeface="Arial"/>
              <a:sym typeface="Arial"/>
            </a:endParaRPr>
          </a:p>
          <a:p>
            <a:pPr indent="-298450" lvl="0" marL="457200" marR="0" rtl="0" algn="l">
              <a:lnSpc>
                <a:spcPct val="115000"/>
              </a:lnSpc>
              <a:spcBef>
                <a:spcPts val="120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Παρουσίαση σχεδιαστικών προτάσεων (UI/UX)</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Συλλογή feedback</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Διορθώσεις &amp; τελική έγκριση μακετών</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1400"/>
              </a:spcBef>
              <a:spcAft>
                <a:spcPts val="0"/>
              </a:spcAft>
              <a:buClr>
                <a:srgbClr val="000000"/>
              </a:buClr>
              <a:buSzPts val="1300"/>
              <a:buFont typeface="Arial"/>
              <a:buNone/>
            </a:pPr>
            <a:r>
              <a:rPr b="1" i="0" lang="el" sz="1300" u="none" cap="none" strike="noStrike">
                <a:solidFill>
                  <a:schemeClr val="dk1"/>
                </a:solidFill>
                <a:latin typeface="Arial"/>
                <a:ea typeface="Arial"/>
                <a:cs typeface="Arial"/>
                <a:sym typeface="Arial"/>
              </a:rPr>
              <a:t>3ο Βήμα – Development</a:t>
            </a:r>
            <a:endParaRPr b="1" i="0" sz="1300" u="none" cap="none" strike="noStrike">
              <a:solidFill>
                <a:schemeClr val="dk1"/>
              </a:solidFill>
              <a:latin typeface="Arial"/>
              <a:ea typeface="Arial"/>
              <a:cs typeface="Arial"/>
              <a:sym typeface="Arial"/>
            </a:endParaRPr>
          </a:p>
          <a:p>
            <a:pPr indent="-298450" lvl="0" marL="457200" marR="0" rtl="0" algn="l">
              <a:lnSpc>
                <a:spcPct val="115000"/>
              </a:lnSpc>
              <a:spcBef>
                <a:spcPts val="120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Ανάπτυξη βασικών σελίδων (core pages)</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Υλοποίηση λειτουργιών</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Ενδιάμεση παρουσίαση προόδου</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Ολοκλήρωση κατασκευής website</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Έλεγχος λειτουργικότητας (testing)</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Έλεγχος επιπλέον λειτουργιών (extra features)</a:t>
            </a:r>
            <a:endParaRPr b="0" i="0" sz="1100" u="none" cap="none" strike="noStrike">
              <a:solidFill>
                <a:schemeClr val="dk1"/>
              </a:solidFill>
              <a:latin typeface="Arial"/>
              <a:ea typeface="Arial"/>
              <a:cs typeface="Arial"/>
              <a:sym typeface="Arial"/>
            </a:endParaRPr>
          </a:p>
          <a:p>
            <a:pPr indent="-298450" lvl="1" marL="914400" marR="0" rtl="0" algn="l">
              <a:lnSpc>
                <a:spcPct val="115000"/>
              </a:lnSpc>
              <a:spcBef>
                <a:spcPts val="0"/>
              </a:spcBef>
              <a:spcAft>
                <a:spcPts val="0"/>
              </a:spcAft>
              <a:buClr>
                <a:schemeClr val="dk1"/>
              </a:buClr>
              <a:buSzPts val="1100"/>
              <a:buFont typeface="Roboto"/>
              <a:buChar char="○"/>
            </a:pPr>
            <a:r>
              <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1400"/>
              </a:spcBef>
              <a:spcAft>
                <a:spcPts val="0"/>
              </a:spcAft>
              <a:buClr>
                <a:srgbClr val="000000"/>
              </a:buClr>
              <a:buSzPts val="1300"/>
              <a:buFont typeface="Arial"/>
              <a:buNone/>
            </a:pPr>
            <a:r>
              <a:rPr b="1" i="0" lang="el" sz="1300" u="none" cap="none" strike="noStrike">
                <a:solidFill>
                  <a:schemeClr val="dk1"/>
                </a:solidFill>
                <a:latin typeface="Arial"/>
                <a:ea typeface="Arial"/>
                <a:cs typeface="Arial"/>
                <a:sym typeface="Arial"/>
              </a:rPr>
              <a:t>4ο Βήμα – Ολοκλήρωση &amp; Παράδοση</a:t>
            </a:r>
            <a:endParaRPr b="1" i="0" sz="1300" u="none" cap="none" strike="noStrike">
              <a:solidFill>
                <a:schemeClr val="dk1"/>
              </a:solidFill>
              <a:latin typeface="Arial"/>
              <a:ea typeface="Arial"/>
              <a:cs typeface="Arial"/>
              <a:sym typeface="Arial"/>
            </a:endParaRPr>
          </a:p>
          <a:p>
            <a:pPr indent="-298450" lvl="0" marL="457200" marR="0" rtl="0" algn="l">
              <a:lnSpc>
                <a:spcPct val="115000"/>
              </a:lnSpc>
              <a:spcBef>
                <a:spcPts val="120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Τελικός έλεγχος (QA)</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Παράδοση website</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l" sz="1100" u="none" cap="none" strike="noStrike">
                <a:solidFill>
                  <a:schemeClr val="dk1"/>
                </a:solidFill>
                <a:latin typeface="Arial"/>
                <a:ea typeface="Arial"/>
                <a:cs typeface="Arial"/>
                <a:sym typeface="Arial"/>
              </a:rPr>
              <a:t>Εκπαίδευση στη διαχείριση περιεχομένου</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1" i="0" lang="el" sz="1100" u="none" cap="none" strike="noStrike">
                <a:solidFill>
                  <a:schemeClr val="dk1"/>
                </a:solidFill>
                <a:latin typeface="Arial"/>
                <a:ea typeface="Arial"/>
                <a:cs typeface="Arial"/>
                <a:sym typeface="Arial"/>
              </a:rPr>
              <a:t>50% Αποπληρωμή</a:t>
            </a:r>
            <a:endParaRPr b="1" i="0" sz="1100" u="none" cap="none" strike="noStrike">
              <a:solidFill>
                <a:schemeClr val="dk1"/>
              </a:solidFill>
              <a:latin typeface="Arial"/>
              <a:ea typeface="Arial"/>
              <a:cs typeface="Arial"/>
              <a:sym typeface="Arial"/>
            </a:endParaRPr>
          </a:p>
          <a:p>
            <a:pPr indent="-298450" lvl="1" marL="914400" marR="0" rtl="0" algn="l">
              <a:lnSpc>
                <a:spcPct val="115000"/>
              </a:lnSpc>
              <a:spcBef>
                <a:spcPts val="0"/>
              </a:spcBef>
              <a:spcAft>
                <a:spcPts val="0"/>
              </a:spcAft>
              <a:buClr>
                <a:schemeClr val="dk1"/>
              </a:buClr>
              <a:buSzPts val="1100"/>
              <a:buFont typeface="Roboto"/>
              <a:buChar char="○"/>
            </a:pPr>
            <a:r>
              <a:t/>
            </a:r>
            <a:endParaRPr b="1" i="0" sz="1100" u="none" cap="none" strike="noStrike">
              <a:solidFill>
                <a:schemeClr val="dk1"/>
              </a:solidFill>
              <a:latin typeface="Roboto"/>
              <a:ea typeface="Roboto"/>
              <a:cs typeface="Roboto"/>
              <a:sym typeface="Roboto"/>
            </a:endParaRPr>
          </a:p>
        </p:txBody>
      </p:sp>
      <p:cxnSp>
        <p:nvCxnSpPr>
          <p:cNvPr id="98" name="Google Shape;98;p11"/>
          <p:cNvCxnSpPr/>
          <p:nvPr/>
        </p:nvCxnSpPr>
        <p:spPr>
          <a:xfrm>
            <a:off x="678125" y="2347800"/>
            <a:ext cx="6087300" cy="0"/>
          </a:xfrm>
          <a:prstGeom prst="straightConnector1">
            <a:avLst/>
          </a:prstGeom>
          <a:noFill/>
          <a:ln cap="flat" cmpd="sng" w="9525">
            <a:solidFill>
              <a:srgbClr val="095890"/>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2"/>
          <p:cNvSpPr txBox="1"/>
          <p:nvPr/>
        </p:nvSpPr>
        <p:spPr>
          <a:xfrm>
            <a:off x="614875" y="1224000"/>
            <a:ext cx="5273400" cy="112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600"/>
              <a:buFont typeface="Arial"/>
              <a:buNone/>
            </a:pPr>
            <a:r>
              <a:rPr b="1" i="0" lang="el" sz="4600" u="none" cap="none" strike="noStrike">
                <a:solidFill>
                  <a:srgbClr val="FFFFFF"/>
                </a:solidFill>
                <a:latin typeface="Roboto"/>
                <a:ea typeface="Roboto"/>
                <a:cs typeface="Roboto"/>
                <a:sym typeface="Roboto"/>
              </a:rPr>
              <a:t>SMS Alerts</a:t>
            </a:r>
            <a:endParaRPr b="0" i="0" sz="3600" u="none" cap="none" strike="noStrike">
              <a:solidFill>
                <a:srgbClr val="FFFFFF"/>
              </a:solidFill>
              <a:latin typeface="Arial"/>
              <a:ea typeface="Arial"/>
              <a:cs typeface="Arial"/>
              <a:sym typeface="Arial"/>
            </a:endParaRPr>
          </a:p>
        </p:txBody>
      </p:sp>
      <p:graphicFrame>
        <p:nvGraphicFramePr>
          <p:cNvPr id="104" name="Google Shape;104;p12"/>
          <p:cNvGraphicFramePr/>
          <p:nvPr/>
        </p:nvGraphicFramePr>
        <p:xfrm>
          <a:off x="713525" y="2404963"/>
          <a:ext cx="3000000" cy="3000000"/>
        </p:xfrm>
        <a:graphic>
          <a:graphicData uri="http://schemas.openxmlformats.org/drawingml/2006/table">
            <a:tbl>
              <a:tblPr>
                <a:noFill/>
                <a:tableStyleId>{524DAE8F-67EE-465E-AA92-CB7B90490C1E}</a:tableStyleId>
              </a:tblPr>
              <a:tblGrid>
                <a:gridCol w="4106850"/>
                <a:gridCol w="2076550"/>
              </a:tblGrid>
              <a:tr h="444050">
                <a:tc>
                  <a:txBody>
                    <a:bodyPr/>
                    <a:lstStyle/>
                    <a:p>
                      <a:pPr indent="0" lvl="0" marL="0" marR="0" rtl="0" algn="l">
                        <a:lnSpc>
                          <a:spcPct val="100000"/>
                        </a:lnSpc>
                        <a:spcBef>
                          <a:spcPts val="0"/>
                        </a:spcBef>
                        <a:spcAft>
                          <a:spcPts val="0"/>
                        </a:spcAft>
                        <a:buClr>
                          <a:srgbClr val="000000"/>
                        </a:buClr>
                        <a:buSzPts val="1400"/>
                        <a:buFont typeface="Arial"/>
                        <a:buNone/>
                      </a:pPr>
                      <a:r>
                        <a:rPr b="1" lang="el" sz="1400" u="none" cap="none" strike="noStrike"/>
                        <a:t>Design &amp; Development</a:t>
                      </a:r>
                      <a:endParaRPr b="1" sz="1400" u="none" cap="none" strike="noStrike"/>
                    </a:p>
                  </a:txBody>
                  <a:tcPr marT="91425" marB="91425" marR="91425" marL="91425"/>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t>1800€</a:t>
                      </a:r>
                      <a:endParaRPr sz="1400" u="none" cap="none" strike="noStrike"/>
                    </a:p>
                  </a:txBody>
                  <a:tcPr marT="91425" marB="91425" marR="91425" marL="91425"/>
                </a:tc>
              </a:tr>
              <a:tr h="451900">
                <a:tc>
                  <a:txBody>
                    <a:bodyPr/>
                    <a:lstStyle/>
                    <a:p>
                      <a:pPr indent="0" lvl="0" marL="0" marR="0" rtl="0" algn="l">
                        <a:lnSpc>
                          <a:spcPct val="100000"/>
                        </a:lnSpc>
                        <a:spcBef>
                          <a:spcPts val="0"/>
                        </a:spcBef>
                        <a:spcAft>
                          <a:spcPts val="0"/>
                        </a:spcAft>
                        <a:buClr>
                          <a:srgbClr val="000000"/>
                        </a:buClr>
                        <a:buSzPts val="1400"/>
                        <a:buFont typeface="Arial"/>
                        <a:buNone/>
                      </a:pPr>
                      <a:r>
                        <a:rPr b="1" lang="el" sz="1400" u="none" cap="none" strike="noStrike"/>
                        <a:t>Seo</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solidFill>
                            <a:schemeClr val="dk1"/>
                          </a:solidFill>
                        </a:rPr>
                        <a:t>200€</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451900">
                <a:tc>
                  <a:txBody>
                    <a:bodyPr/>
                    <a:lstStyle/>
                    <a:p>
                      <a:pPr indent="0" lvl="0" marL="0" marR="0" rtl="0" algn="l">
                        <a:lnSpc>
                          <a:spcPct val="100000"/>
                        </a:lnSpc>
                        <a:spcBef>
                          <a:spcPts val="0"/>
                        </a:spcBef>
                        <a:spcAft>
                          <a:spcPts val="0"/>
                        </a:spcAft>
                        <a:buClr>
                          <a:srgbClr val="000000"/>
                        </a:buClr>
                        <a:buSzPts val="1400"/>
                        <a:buFont typeface="Arial"/>
                        <a:buNone/>
                      </a:pPr>
                      <a:r>
                        <a:rPr b="1" lang="el" sz="1400" u="none" cap="none" strike="noStrike"/>
                        <a:t>PDF Βιβλιοθήκη</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solidFill>
                            <a:schemeClr val="dk1"/>
                          </a:solidFill>
                        </a:rPr>
                        <a:t>200€</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1900">
                <a:tc>
                  <a:txBody>
                    <a:bodyPr/>
                    <a:lstStyle/>
                    <a:p>
                      <a:pPr indent="0" lvl="0" marL="0" marR="0" rtl="0" algn="l">
                        <a:lnSpc>
                          <a:spcPct val="100000"/>
                        </a:lnSpc>
                        <a:spcBef>
                          <a:spcPts val="0"/>
                        </a:spcBef>
                        <a:spcAft>
                          <a:spcPts val="0"/>
                        </a:spcAft>
                        <a:buClr>
                          <a:srgbClr val="000000"/>
                        </a:buClr>
                        <a:buSzPts val="1400"/>
                        <a:buFont typeface="Arial"/>
                        <a:buNone/>
                      </a:pPr>
                      <a:r>
                        <a:rPr b="1" lang="el" sz="1400" u="none" cap="none" strike="noStrike"/>
                        <a:t>Multilingual (2 </a:t>
                      </a:r>
                      <a:r>
                        <a:rPr b="1" lang="el"/>
                        <a:t>Γ</a:t>
                      </a:r>
                      <a:r>
                        <a:rPr b="1" lang="el" sz="1400" u="none" cap="none" strike="noStrike"/>
                        <a:t>λώσσες)</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l">
                          <a:solidFill>
                            <a:schemeClr val="dk1"/>
                          </a:solidFill>
                        </a:rPr>
                        <a:t>200</a:t>
                      </a:r>
                      <a:r>
                        <a:rPr lang="el"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1900">
                <a:tc>
                  <a:txBody>
                    <a:bodyPr/>
                    <a:lstStyle/>
                    <a:p>
                      <a:pPr indent="0" lvl="0" marL="0" marR="0" rtl="0" algn="l">
                        <a:lnSpc>
                          <a:spcPct val="100000"/>
                        </a:lnSpc>
                        <a:spcBef>
                          <a:spcPts val="0"/>
                        </a:spcBef>
                        <a:spcAft>
                          <a:spcPts val="0"/>
                        </a:spcAft>
                        <a:buClr>
                          <a:srgbClr val="000000"/>
                        </a:buClr>
                        <a:buSzPts val="1400"/>
                        <a:buFont typeface="Arial"/>
                        <a:buNone/>
                      </a:pPr>
                      <a:r>
                        <a:rPr b="1" lang="el" sz="1400" u="none" cap="none" strike="noStrike"/>
                        <a:t>Παραμετροποίηση για ΑΜΕΑ</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solidFill>
                            <a:schemeClr val="dk1"/>
                          </a:solidFill>
                        </a:rPr>
                        <a:t>600€</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1900">
                <a:tc>
                  <a:txBody>
                    <a:bodyPr/>
                    <a:lstStyle/>
                    <a:p>
                      <a:pPr indent="0" lvl="0" marL="0" marR="0" rtl="0" algn="l">
                        <a:lnSpc>
                          <a:spcPct val="100000"/>
                        </a:lnSpc>
                        <a:spcBef>
                          <a:spcPts val="0"/>
                        </a:spcBef>
                        <a:spcAft>
                          <a:spcPts val="0"/>
                        </a:spcAft>
                        <a:buClr>
                          <a:schemeClr val="dk1"/>
                        </a:buClr>
                        <a:buSzPts val="1100"/>
                        <a:buFont typeface="Arial"/>
                        <a:buNone/>
                      </a:pPr>
                      <a:r>
                        <a:rPr b="1" lang="el" sz="1400" u="none" cap="none" strike="noStrike">
                          <a:solidFill>
                            <a:schemeClr val="dk1"/>
                          </a:solidFill>
                        </a:rPr>
                        <a:t>AI chatbot</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solidFill>
                            <a:schemeClr val="dk1"/>
                          </a:solidFill>
                        </a:rPr>
                        <a:t>500€</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1900">
                <a:tc>
                  <a:txBody>
                    <a:bodyPr/>
                    <a:lstStyle/>
                    <a:p>
                      <a:pPr indent="0" lvl="0" marL="0" marR="0" rtl="0" algn="l">
                        <a:lnSpc>
                          <a:spcPct val="100000"/>
                        </a:lnSpc>
                        <a:spcBef>
                          <a:spcPts val="0"/>
                        </a:spcBef>
                        <a:spcAft>
                          <a:spcPts val="0"/>
                        </a:spcAft>
                        <a:buClr>
                          <a:srgbClr val="000000"/>
                        </a:buClr>
                        <a:buSzPts val="1400"/>
                        <a:buFont typeface="Arial"/>
                        <a:buNone/>
                      </a:pPr>
                      <a:r>
                        <a:rPr b="1" lang="el" sz="1400" u="none" cap="none" strike="noStrike">
                          <a:solidFill>
                            <a:schemeClr val="dk1"/>
                          </a:solidFill>
                        </a:rPr>
                        <a:t>User multi role manager</a:t>
                      </a:r>
                      <a:endParaRPr b="1"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solidFill>
                            <a:schemeClr val="dk1"/>
                          </a:solidFill>
                        </a:rPr>
                        <a:t>500€</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1900">
                <a:tc>
                  <a:txBody>
                    <a:bodyPr/>
                    <a:lstStyle/>
                    <a:p>
                      <a:pPr indent="0" lvl="0" marL="0" marR="0" rtl="0" algn="l">
                        <a:lnSpc>
                          <a:spcPct val="100000"/>
                        </a:lnSpc>
                        <a:spcBef>
                          <a:spcPts val="0"/>
                        </a:spcBef>
                        <a:spcAft>
                          <a:spcPts val="0"/>
                        </a:spcAft>
                        <a:buClr>
                          <a:srgbClr val="000000"/>
                        </a:buClr>
                        <a:buSzPts val="1400"/>
                        <a:buFont typeface="Arial"/>
                        <a:buNone/>
                      </a:pPr>
                      <a:r>
                        <a:rPr b="1" lang="el" sz="1400" u="none" cap="none" strike="noStrike">
                          <a:solidFill>
                            <a:schemeClr val="dk1"/>
                          </a:solidFill>
                        </a:rPr>
                        <a:t>Γέφυρα ΑΙ Chatbot &amp; Βάσης</a:t>
                      </a:r>
                      <a:endParaRPr b="1"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solidFill>
                            <a:schemeClr val="dk1"/>
                          </a:solidFill>
                        </a:rPr>
                        <a:t>500€</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19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highlight>
                          <a:srgbClr val="095890"/>
                        </a:highlight>
                      </a:endParaRPr>
                    </a:p>
                  </a:txBody>
                  <a:tcPr marT="91425" marB="91425" marR="91425" marL="91425">
                    <a:lnL cap="flat" cmpd="sng" w="9525">
                      <a:solidFill>
                        <a:srgbClr val="3F50AC">
                          <a:alpha val="0"/>
                        </a:srgbClr>
                      </a:solidFill>
                      <a:prstDash val="solid"/>
                      <a:round/>
                      <a:headEnd len="sm" w="sm" type="none"/>
                      <a:tailEnd len="sm" w="sm" type="none"/>
                    </a:lnL>
                    <a:lnR cap="flat" cmpd="sng" w="9525">
                      <a:solidFill>
                        <a:srgbClr val="3F50AC">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3F50AC">
                          <a:alpha val="0"/>
                        </a:srgbClr>
                      </a:solidFill>
                      <a:prstDash val="solid"/>
                      <a:round/>
                      <a:headEnd len="sm" w="sm" type="none"/>
                      <a:tailEnd len="sm" w="sm" type="none"/>
                    </a:lnB>
                    <a:solidFill>
                      <a:srgbClr val="095890"/>
                    </a:solidFill>
                  </a:tcPr>
                </a:tc>
                <a:tc>
                  <a:txBody>
                    <a:bodyPr/>
                    <a:lstStyle/>
                    <a:p>
                      <a:pPr indent="0" lvl="0" marL="0" marR="0" rtl="0" algn="r">
                        <a:lnSpc>
                          <a:spcPct val="100000"/>
                        </a:lnSpc>
                        <a:spcBef>
                          <a:spcPts val="0"/>
                        </a:spcBef>
                        <a:spcAft>
                          <a:spcPts val="0"/>
                        </a:spcAft>
                        <a:buClr>
                          <a:srgbClr val="000000"/>
                        </a:buClr>
                        <a:buSzPts val="1600"/>
                        <a:buFont typeface="Arial"/>
                        <a:buNone/>
                      </a:pPr>
                      <a:r>
                        <a:t/>
                      </a:r>
                      <a:endParaRPr b="1" sz="1600" u="none" cap="none" strike="noStrike">
                        <a:solidFill>
                          <a:srgbClr val="FFFFFF"/>
                        </a:solidFill>
                      </a:endParaRPr>
                    </a:p>
                  </a:txBody>
                  <a:tcPr marT="91425" marB="91425" marR="91425" marL="91425">
                    <a:lnL cap="flat" cmpd="sng" w="9525">
                      <a:solidFill>
                        <a:srgbClr val="3F50AC">
                          <a:alpha val="0"/>
                        </a:srgbClr>
                      </a:solidFill>
                      <a:prstDash val="solid"/>
                      <a:round/>
                      <a:headEnd len="sm" w="sm" type="none"/>
                      <a:tailEnd len="sm" w="sm" type="none"/>
                    </a:lnL>
                    <a:lnR cap="flat" cmpd="sng" w="9525">
                      <a:solidFill>
                        <a:srgbClr val="3F50AC">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3F50AC">
                          <a:alpha val="0"/>
                        </a:srgbClr>
                      </a:solidFill>
                      <a:prstDash val="solid"/>
                      <a:round/>
                      <a:headEnd len="sm" w="sm" type="none"/>
                      <a:tailEnd len="sm" w="sm" type="none"/>
                    </a:lnB>
                    <a:solidFill>
                      <a:srgbClr val="095890"/>
                    </a:solidFill>
                  </a:tcPr>
                </a:tc>
              </a:tr>
            </a:tbl>
          </a:graphicData>
        </a:graphic>
      </p:graphicFrame>
      <p:sp>
        <p:nvSpPr>
          <p:cNvPr id="105" name="Google Shape;105;p12"/>
          <p:cNvSpPr txBox="1"/>
          <p:nvPr/>
        </p:nvSpPr>
        <p:spPr>
          <a:xfrm>
            <a:off x="727625" y="746875"/>
            <a:ext cx="5273400" cy="112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600"/>
              <a:buFont typeface="Arial"/>
              <a:buNone/>
            </a:pPr>
            <a:r>
              <a:rPr b="1" i="0" lang="el" sz="4600" u="none" cap="none" strike="noStrike">
                <a:solidFill>
                  <a:srgbClr val="095890"/>
                </a:solidFill>
                <a:latin typeface="Roboto"/>
                <a:ea typeface="Roboto"/>
                <a:cs typeface="Roboto"/>
                <a:sym typeface="Roboto"/>
              </a:rPr>
              <a:t>Προσφορά</a:t>
            </a:r>
            <a:endParaRPr b="0" i="0" sz="3600" u="none" cap="none" strike="noStrike">
              <a:solidFill>
                <a:srgbClr val="095890"/>
              </a:solidFill>
              <a:latin typeface="Arial"/>
              <a:ea typeface="Arial"/>
              <a:cs typeface="Arial"/>
              <a:sym typeface="Arial"/>
            </a:endParaRPr>
          </a:p>
        </p:txBody>
      </p:sp>
      <p:sp>
        <p:nvSpPr>
          <p:cNvPr id="106" name="Google Shape;106;p12"/>
          <p:cNvSpPr txBox="1"/>
          <p:nvPr/>
        </p:nvSpPr>
        <p:spPr>
          <a:xfrm>
            <a:off x="727625" y="460725"/>
            <a:ext cx="6095700" cy="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l" sz="2400" u="none" cap="none" strike="noStrike">
                <a:solidFill>
                  <a:srgbClr val="095890"/>
                </a:solidFill>
                <a:latin typeface="Roboto"/>
                <a:ea typeface="Roboto"/>
                <a:cs typeface="Roboto"/>
                <a:sym typeface="Roboto"/>
              </a:rPr>
              <a:t>OIKONOMIKH</a:t>
            </a:r>
            <a:endParaRPr b="0" i="0" sz="1400" u="none" cap="none" strike="noStrike">
              <a:solidFill>
                <a:srgbClr val="095890"/>
              </a:solidFill>
              <a:latin typeface="Arial"/>
              <a:ea typeface="Arial"/>
              <a:cs typeface="Arial"/>
              <a:sym typeface="Arial"/>
            </a:endParaRPr>
          </a:p>
        </p:txBody>
      </p:sp>
      <p:cxnSp>
        <p:nvCxnSpPr>
          <p:cNvPr id="107" name="Google Shape;107;p12"/>
          <p:cNvCxnSpPr/>
          <p:nvPr/>
        </p:nvCxnSpPr>
        <p:spPr>
          <a:xfrm>
            <a:off x="731825" y="1723000"/>
            <a:ext cx="6087300" cy="0"/>
          </a:xfrm>
          <a:prstGeom prst="straightConnector1">
            <a:avLst/>
          </a:prstGeom>
          <a:noFill/>
          <a:ln cap="flat" cmpd="sng" w="9525">
            <a:solidFill>
              <a:srgbClr val="095890"/>
            </a:solidFill>
            <a:prstDash val="solid"/>
            <a:round/>
            <a:headEnd len="sm" w="sm" type="none"/>
            <a:tailEnd len="sm" w="sm" type="none"/>
          </a:ln>
        </p:spPr>
      </p:cxnSp>
      <p:graphicFrame>
        <p:nvGraphicFramePr>
          <p:cNvPr id="108" name="Google Shape;108;p12"/>
          <p:cNvGraphicFramePr/>
          <p:nvPr/>
        </p:nvGraphicFramePr>
        <p:xfrm>
          <a:off x="688300" y="6971500"/>
          <a:ext cx="3000000" cy="3000000"/>
        </p:xfrm>
        <a:graphic>
          <a:graphicData uri="http://schemas.openxmlformats.org/drawingml/2006/table">
            <a:tbl>
              <a:tblPr>
                <a:noFill/>
                <a:tableStyleId>{524DAE8F-67EE-465E-AA92-CB7B90490C1E}</a:tableStyleId>
              </a:tblPr>
              <a:tblGrid>
                <a:gridCol w="4716000"/>
                <a:gridCol w="1467400"/>
              </a:tblGrid>
              <a:tr h="580975">
                <a:tc>
                  <a:txBody>
                    <a:bodyPr/>
                    <a:lstStyle/>
                    <a:p>
                      <a:pPr indent="0" lvl="0" marL="0" marR="0" rtl="0" algn="l">
                        <a:lnSpc>
                          <a:spcPct val="100000"/>
                        </a:lnSpc>
                        <a:spcBef>
                          <a:spcPts val="0"/>
                        </a:spcBef>
                        <a:spcAft>
                          <a:spcPts val="0"/>
                        </a:spcAft>
                        <a:buClr>
                          <a:schemeClr val="dk1"/>
                        </a:buClr>
                        <a:buSzPts val="1400"/>
                        <a:buFont typeface="Arial"/>
                        <a:buNone/>
                      </a:pPr>
                      <a:r>
                        <a:rPr b="1" lang="el" sz="1400" u="none" cap="none" strike="noStrike">
                          <a:solidFill>
                            <a:schemeClr val="dk1"/>
                          </a:solidFill>
                        </a:rPr>
                        <a:t>Reassurance / Ετήσια αναβάθμιση υπηρεσιών(x2)</a:t>
                      </a:r>
                      <a:endParaRPr b="1"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t>600€ /</a:t>
                      </a:r>
                      <a:r>
                        <a:rPr lang="el"/>
                        <a:t>χρόνο</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9575">
                <a:tc>
                  <a:txBody>
                    <a:bodyPr/>
                    <a:lstStyle/>
                    <a:p>
                      <a:pPr indent="0" lvl="0" marL="0" marR="0" rtl="0" algn="l">
                        <a:lnSpc>
                          <a:spcPct val="100000"/>
                        </a:lnSpc>
                        <a:spcBef>
                          <a:spcPts val="0"/>
                        </a:spcBef>
                        <a:spcAft>
                          <a:spcPts val="0"/>
                        </a:spcAft>
                        <a:buClr>
                          <a:srgbClr val="000000"/>
                        </a:buClr>
                        <a:buSzPts val="1400"/>
                        <a:buFont typeface="Arial"/>
                        <a:buNone/>
                      </a:pPr>
                      <a:r>
                        <a:rPr b="1" lang="el" sz="1400" u="none" cap="none" strike="noStrike"/>
                        <a:t>Newsletter (5000 επαφές/Unlimited email)</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lang="el" sz="1400" u="none" cap="none" strike="noStrike">
                          <a:solidFill>
                            <a:schemeClr val="dk1"/>
                          </a:solidFill>
                        </a:rPr>
                        <a:t>400€/χρόνο</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957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highlight>
                          <a:srgbClr val="095890"/>
                        </a:highlight>
                      </a:endParaRPr>
                    </a:p>
                  </a:txBody>
                  <a:tcPr marT="91425" marB="91425" marR="91425" marL="91425">
                    <a:lnL cap="flat" cmpd="sng" w="9525">
                      <a:solidFill>
                        <a:srgbClr val="3F50AC">
                          <a:alpha val="0"/>
                        </a:srgbClr>
                      </a:solidFill>
                      <a:prstDash val="solid"/>
                      <a:round/>
                      <a:headEnd len="sm" w="sm" type="none"/>
                      <a:tailEnd len="sm" w="sm" type="none"/>
                    </a:lnL>
                    <a:lnR cap="flat" cmpd="sng" w="9525">
                      <a:solidFill>
                        <a:srgbClr val="3F50AC">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3F50AC">
                          <a:alpha val="0"/>
                        </a:srgbClr>
                      </a:solidFill>
                      <a:prstDash val="solid"/>
                      <a:round/>
                      <a:headEnd len="sm" w="sm" type="none"/>
                      <a:tailEnd len="sm" w="sm" type="none"/>
                    </a:lnB>
                    <a:solidFill>
                      <a:srgbClr val="095890"/>
                    </a:solidFill>
                  </a:tcPr>
                </a:tc>
                <a:tc>
                  <a:txBody>
                    <a:bodyPr/>
                    <a:lstStyle/>
                    <a:p>
                      <a:pPr indent="0" lvl="0" marL="0" marR="0" rtl="0" algn="r">
                        <a:lnSpc>
                          <a:spcPct val="100000"/>
                        </a:lnSpc>
                        <a:spcBef>
                          <a:spcPts val="0"/>
                        </a:spcBef>
                        <a:spcAft>
                          <a:spcPts val="0"/>
                        </a:spcAft>
                        <a:buClr>
                          <a:srgbClr val="000000"/>
                        </a:buClr>
                        <a:buSzPts val="1600"/>
                        <a:buFont typeface="Arial"/>
                        <a:buNone/>
                      </a:pPr>
                      <a:r>
                        <a:t/>
                      </a:r>
                      <a:endParaRPr b="1" sz="1600" u="none" cap="none" strike="noStrike">
                        <a:solidFill>
                          <a:srgbClr val="FFFFFF"/>
                        </a:solidFill>
                      </a:endParaRPr>
                    </a:p>
                  </a:txBody>
                  <a:tcPr marT="91425" marB="91425" marR="91425" marL="91425">
                    <a:lnL cap="flat" cmpd="sng" w="9525">
                      <a:solidFill>
                        <a:srgbClr val="3F50AC">
                          <a:alpha val="0"/>
                        </a:srgbClr>
                      </a:solidFill>
                      <a:prstDash val="solid"/>
                      <a:round/>
                      <a:headEnd len="sm" w="sm" type="none"/>
                      <a:tailEnd len="sm" w="sm" type="none"/>
                    </a:lnL>
                    <a:lnR cap="flat" cmpd="sng" w="9525">
                      <a:solidFill>
                        <a:srgbClr val="3F50AC">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3F50AC">
                          <a:alpha val="0"/>
                        </a:srgbClr>
                      </a:solidFill>
                      <a:prstDash val="solid"/>
                      <a:round/>
                      <a:headEnd len="sm" w="sm" type="none"/>
                      <a:tailEnd len="sm" w="sm" type="none"/>
                    </a:lnB>
                    <a:solidFill>
                      <a:srgbClr val="095890"/>
                    </a:solidFill>
                  </a:tcPr>
                </a:tc>
              </a:tr>
            </a:tbl>
          </a:graphicData>
        </a:graphic>
      </p:graphicFrame>
      <p:sp>
        <p:nvSpPr>
          <p:cNvPr id="109" name="Google Shape;109;p12"/>
          <p:cNvSpPr txBox="1"/>
          <p:nvPr/>
        </p:nvSpPr>
        <p:spPr>
          <a:xfrm>
            <a:off x="637325" y="1870675"/>
            <a:ext cx="6276300" cy="534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400"/>
              <a:buFont typeface="Arial"/>
              <a:buNone/>
            </a:pPr>
            <a:r>
              <a:rPr b="1" i="0" lang="el" sz="1400" u="none" cap="none" strike="noStrike">
                <a:solidFill>
                  <a:srgbClr val="3F50AC"/>
                </a:solidFill>
                <a:latin typeface="Roboto"/>
                <a:ea typeface="Roboto"/>
                <a:cs typeface="Roboto"/>
                <a:sym typeface="Roboto"/>
              </a:rPr>
              <a:t>ΥΛΟΠΟΙΗΣΗ</a:t>
            </a:r>
            <a:endParaRPr b="1" i="0" sz="1400" u="none" cap="none" strike="noStrike">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g30816d90ef2_1_0"/>
          <p:cNvGraphicFramePr/>
          <p:nvPr/>
        </p:nvGraphicFramePr>
        <p:xfrm>
          <a:off x="688300" y="790750"/>
          <a:ext cx="3000000" cy="3000000"/>
        </p:xfrm>
        <a:graphic>
          <a:graphicData uri="http://schemas.openxmlformats.org/drawingml/2006/table">
            <a:tbl>
              <a:tblPr>
                <a:noFill/>
                <a:tableStyleId>{524DAE8F-67EE-465E-AA92-CB7B90490C1E}</a:tableStyleId>
              </a:tblPr>
              <a:tblGrid>
                <a:gridCol w="3091700"/>
                <a:gridCol w="3091700"/>
              </a:tblGrid>
              <a:tr h="1724850">
                <a:tc>
                  <a:txBody>
                    <a:bodyPr/>
                    <a:lstStyle/>
                    <a:p>
                      <a:pPr indent="0" lvl="0" marL="0" marR="0" rtl="0" algn="l">
                        <a:lnSpc>
                          <a:spcPct val="115000"/>
                        </a:lnSpc>
                        <a:spcBef>
                          <a:spcPts val="0"/>
                        </a:spcBef>
                        <a:spcAft>
                          <a:spcPts val="0"/>
                        </a:spcAft>
                        <a:buClr>
                          <a:schemeClr val="dk1"/>
                        </a:buClr>
                        <a:buSzPts val="1100"/>
                        <a:buFont typeface="Arial"/>
                        <a:buNone/>
                      </a:pPr>
                      <a:r>
                        <a:rPr lang="el" sz="1100" u="none" cap="none" strike="noStrike">
                          <a:solidFill>
                            <a:schemeClr val="dk1"/>
                          </a:solidFill>
                          <a:latin typeface="Roboto"/>
                          <a:ea typeface="Roboto"/>
                          <a:cs typeface="Roboto"/>
                          <a:sym typeface="Roboto"/>
                        </a:rPr>
                        <a:t>NBG BANK(ΕΘΝΙΚΗ)</a:t>
                      </a:r>
                      <a:endParaRPr sz="11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lang="el" sz="1050" u="none" cap="none" strike="noStrike">
                          <a:solidFill>
                            <a:schemeClr val="accent2"/>
                          </a:solidFill>
                          <a:highlight>
                            <a:srgbClr val="FFFFFF"/>
                          </a:highlight>
                        </a:rPr>
                        <a:t>GR7601102100000021001957311</a:t>
                      </a:r>
                      <a:endParaRPr sz="11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100"/>
                        <a:buFont typeface="Arial"/>
                        <a:buNone/>
                      </a:pPr>
                      <a:r>
                        <a:rPr lang="el" sz="1100" u="none" cap="none" strike="noStrike">
                          <a:solidFill>
                            <a:schemeClr val="dk1"/>
                          </a:solidFill>
                          <a:latin typeface="Roboto"/>
                          <a:ea typeface="Roboto"/>
                          <a:cs typeface="Roboto"/>
                          <a:sym typeface="Roboto"/>
                        </a:rPr>
                        <a:t>Δικαιούχος Λογαριασμού: Πασχάλης Παναγιώτου</a:t>
                      </a:r>
                      <a:endParaRPr sz="1400" u="none" cap="none" strike="noStrike"/>
                    </a:p>
                  </a:txBody>
                  <a:tcPr marT="91425" marB="91425" marR="91425" marL="91425">
                    <a:lnR cap="flat" cmpd="sng" w="12700">
                      <a:solidFill>
                        <a:srgbClr val="000000"/>
                      </a:solidFill>
                      <a:prstDash val="solid"/>
                      <a:round/>
                      <a:headEnd len="sm" w="sm" type="none"/>
                      <a:tailEnd len="sm" w="sm" type="none"/>
                    </a:lnR>
                  </a:tcPr>
                </a:tc>
                <a:tc>
                  <a:txBody>
                    <a:bodyPr/>
                    <a:lstStyle/>
                    <a:p>
                      <a:pPr indent="0" lvl="0" marL="0" marR="0" rtl="0" algn="l">
                        <a:lnSpc>
                          <a:spcPct val="115000"/>
                        </a:lnSpc>
                        <a:spcBef>
                          <a:spcPts val="0"/>
                        </a:spcBef>
                        <a:spcAft>
                          <a:spcPts val="0"/>
                        </a:spcAft>
                        <a:buClr>
                          <a:srgbClr val="000000"/>
                        </a:buClr>
                        <a:buSzPts val="1100"/>
                        <a:buFont typeface="Arial"/>
                        <a:buNone/>
                      </a:pPr>
                      <a:r>
                        <a:rPr lang="el" sz="1100" u="none" cap="none" strike="noStrike">
                          <a:latin typeface="Roboto"/>
                          <a:ea typeface="Roboto"/>
                          <a:cs typeface="Roboto"/>
                          <a:sym typeface="Roboto"/>
                        </a:rPr>
                        <a:t>Piraeus Bank</a:t>
                      </a:r>
                      <a:endParaRPr sz="1100" u="none" cap="none" strike="noStrike">
                        <a:latin typeface="Roboto"/>
                        <a:ea typeface="Roboto"/>
                        <a:cs typeface="Roboto"/>
                        <a:sym typeface="Roboto"/>
                      </a:endParaRPr>
                    </a:p>
                    <a:p>
                      <a:pPr indent="0" lvl="0" marL="0" marR="0" rtl="0" algn="l">
                        <a:lnSpc>
                          <a:spcPct val="115000"/>
                        </a:lnSpc>
                        <a:spcBef>
                          <a:spcPts val="1200"/>
                        </a:spcBef>
                        <a:spcAft>
                          <a:spcPts val="0"/>
                        </a:spcAft>
                        <a:buClr>
                          <a:srgbClr val="000000"/>
                        </a:buClr>
                        <a:buSzPts val="1100"/>
                        <a:buFont typeface="Arial"/>
                        <a:buNone/>
                      </a:pPr>
                      <a:r>
                        <a:rPr lang="el" sz="1100" u="none" cap="none" strike="noStrike">
                          <a:latin typeface="Roboto"/>
                          <a:ea typeface="Roboto"/>
                          <a:cs typeface="Roboto"/>
                          <a:sym typeface="Roboto"/>
                        </a:rPr>
                        <a:t>IBAN </a:t>
                      </a:r>
                      <a:r>
                        <a:rPr lang="el" sz="1200" u="none" cap="none" strike="noStrike">
                          <a:solidFill>
                            <a:srgbClr val="002F30"/>
                          </a:solidFill>
                          <a:highlight>
                            <a:srgbClr val="FFFFFF"/>
                          </a:highlight>
                        </a:rPr>
                        <a:t>GR73 0172 2680 0052 6811 4703 657 </a:t>
                      </a:r>
                      <a:endParaRPr sz="1100" u="none" cap="none" strike="noStrike">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lang="el" sz="1100" u="none" cap="none" strike="noStrike">
                          <a:solidFill>
                            <a:schemeClr val="dk1"/>
                          </a:solidFill>
                          <a:latin typeface="Roboto"/>
                          <a:ea typeface="Roboto"/>
                          <a:cs typeface="Roboto"/>
                          <a:sym typeface="Roboto"/>
                        </a:rPr>
                        <a:t>Δικαιούχος Λογαριασμού:Πασχάλης Παναγιώτου</a:t>
                      </a:r>
                      <a:endParaRPr sz="1100" u="none" cap="none" strike="noStrike">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rgbClr val="000000"/>
                        </a:buClr>
                        <a:buSzPts val="1100"/>
                        <a:buFont typeface="Arial"/>
                        <a:buNone/>
                      </a:pPr>
                      <a:r>
                        <a:t/>
                      </a:r>
                      <a:endParaRPr sz="1100" u="none" cap="none" strike="noStrike">
                        <a:latin typeface="Roboto"/>
                        <a:ea typeface="Roboto"/>
                        <a:cs typeface="Roboto"/>
                        <a:sym typeface="Roboto"/>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15" name="Google Shape;115;g30816d90ef2_1_0"/>
          <p:cNvSpPr txBox="1"/>
          <p:nvPr/>
        </p:nvSpPr>
        <p:spPr>
          <a:xfrm>
            <a:off x="641700" y="8880950"/>
            <a:ext cx="6276300" cy="88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1" lang="el" sz="900" u="none" cap="none" strike="noStrike">
                <a:solidFill>
                  <a:schemeClr val="dk1"/>
                </a:solidFill>
                <a:latin typeface="Roboto"/>
                <a:ea typeface="Roboto"/>
                <a:cs typeface="Roboto"/>
                <a:sym typeface="Roboto"/>
              </a:rPr>
              <a:t>* Η παρούσα οικονομική προσφορά:</a:t>
            </a:r>
            <a:endParaRPr b="0" i="1" sz="900" u="none" cap="none" strike="noStrike">
              <a:solidFill>
                <a:schemeClr val="dk1"/>
              </a:solidFill>
              <a:latin typeface="Roboto"/>
              <a:ea typeface="Roboto"/>
              <a:cs typeface="Roboto"/>
              <a:sym typeface="Roboto"/>
            </a:endParaRPr>
          </a:p>
          <a:p>
            <a:pPr indent="-285750" lvl="0" marL="457200" marR="0" rtl="0" algn="l">
              <a:lnSpc>
                <a:spcPct val="115000"/>
              </a:lnSpc>
              <a:spcBef>
                <a:spcPts val="0"/>
              </a:spcBef>
              <a:spcAft>
                <a:spcPts val="0"/>
              </a:spcAft>
              <a:buClr>
                <a:schemeClr val="dk1"/>
              </a:buClr>
              <a:buSzPts val="900"/>
              <a:buFont typeface="Roboto"/>
              <a:buChar char="-"/>
            </a:pPr>
            <a:r>
              <a:rPr b="0" i="1" lang="el" sz="900" u="none" cap="none" strike="noStrike">
                <a:solidFill>
                  <a:schemeClr val="dk1"/>
                </a:solidFill>
                <a:latin typeface="Roboto"/>
                <a:ea typeface="Roboto"/>
                <a:cs typeface="Roboto"/>
                <a:sym typeface="Roboto"/>
              </a:rPr>
              <a:t>Δεν περιλαμβάνει ΦΠΑ 24%</a:t>
            </a:r>
            <a:endParaRPr b="0" i="1" sz="900" u="none" cap="none" strike="noStrike">
              <a:solidFill>
                <a:schemeClr val="dk1"/>
              </a:solidFill>
              <a:latin typeface="Roboto"/>
              <a:ea typeface="Roboto"/>
              <a:cs typeface="Roboto"/>
              <a:sym typeface="Roboto"/>
            </a:endParaRPr>
          </a:p>
          <a:p>
            <a:pPr indent="-285750" lvl="0" marL="457200" marR="0" rtl="0" algn="l">
              <a:lnSpc>
                <a:spcPct val="115000"/>
              </a:lnSpc>
              <a:spcBef>
                <a:spcPts val="0"/>
              </a:spcBef>
              <a:spcAft>
                <a:spcPts val="0"/>
              </a:spcAft>
              <a:buClr>
                <a:schemeClr val="dk1"/>
              </a:buClr>
              <a:buSzPts val="900"/>
              <a:buFont typeface="Roboto"/>
              <a:buChar char="-"/>
            </a:pPr>
            <a:r>
              <a:rPr b="0" i="1" lang="el" sz="900" u="none" cap="none" strike="noStrike">
                <a:solidFill>
                  <a:schemeClr val="dk1"/>
                </a:solidFill>
                <a:latin typeface="Roboto"/>
                <a:ea typeface="Roboto"/>
                <a:cs typeface="Roboto"/>
                <a:sym typeface="Roboto"/>
              </a:rPr>
              <a:t>Ισχύει για 30 ημερολογιακές ημέρες από την αποστολή της </a:t>
            </a:r>
            <a:endParaRPr b="0" i="1" sz="900" u="none" cap="none" strike="noStrik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